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2"/>
  </p:notesMasterIdLst>
  <p:handoutMasterIdLst>
    <p:handoutMasterId r:id="rId53"/>
  </p:handoutMasterIdLst>
  <p:sldIdLst>
    <p:sldId id="264" r:id="rId2"/>
    <p:sldId id="265" r:id="rId3"/>
    <p:sldId id="313" r:id="rId4"/>
    <p:sldId id="266" r:id="rId5"/>
    <p:sldId id="268" r:id="rId6"/>
    <p:sldId id="269" r:id="rId7"/>
    <p:sldId id="267" r:id="rId8"/>
    <p:sldId id="270" r:id="rId9"/>
    <p:sldId id="271" r:id="rId10"/>
    <p:sldId id="272" r:id="rId11"/>
    <p:sldId id="273" r:id="rId12"/>
    <p:sldId id="274" r:id="rId13"/>
    <p:sldId id="275" r:id="rId14"/>
    <p:sldId id="276" r:id="rId15"/>
    <p:sldId id="277" r:id="rId16"/>
    <p:sldId id="307" r:id="rId17"/>
    <p:sldId id="309" r:id="rId18"/>
    <p:sldId id="308"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306" r:id="rId35"/>
    <p:sldId id="293" r:id="rId36"/>
    <p:sldId id="294" r:id="rId37"/>
    <p:sldId id="295" r:id="rId38"/>
    <p:sldId id="296" r:id="rId39"/>
    <p:sldId id="297" r:id="rId40"/>
    <p:sldId id="298" r:id="rId41"/>
    <p:sldId id="299" r:id="rId42"/>
    <p:sldId id="300" r:id="rId43"/>
    <p:sldId id="301" r:id="rId44"/>
    <p:sldId id="302" r:id="rId45"/>
    <p:sldId id="304" r:id="rId46"/>
    <p:sldId id="303" r:id="rId47"/>
    <p:sldId id="305" r:id="rId48"/>
    <p:sldId id="310" r:id="rId49"/>
    <p:sldId id="311" r:id="rId50"/>
    <p:sldId id="312"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86395"/>
  </p:normalViewPr>
  <p:slideViewPr>
    <p:cSldViewPr snapToGrid="0" snapToObjects="1">
      <p:cViewPr varScale="1">
        <p:scale>
          <a:sx n="109" d="100"/>
          <a:sy n="109" d="100"/>
        </p:scale>
        <p:origin x="498"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a:p>
        </p:txBody>
      </p:sp>
    </p:spTree>
    <p:extLst>
      <p:ext uri="{BB962C8B-B14F-4D97-AF65-F5344CB8AC3E}">
        <p14:creationId xmlns:p14="http://schemas.microsoft.com/office/powerpoint/2010/main" val="221650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r>
              <a:rPr lang="en-US" dirty="0"/>
              <a:t>: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a:p>
        </p:txBody>
      </p:sp>
    </p:spTree>
    <p:extLst>
      <p:ext uri="{BB962C8B-B14F-4D97-AF65-F5344CB8AC3E}">
        <p14:creationId xmlns:p14="http://schemas.microsoft.com/office/powerpoint/2010/main" val="103141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186538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r>
              <a:rPr lang="en-US" dirty="0"/>
              <a:t>:</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47342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a:p>
        </p:txBody>
      </p:sp>
    </p:spTree>
    <p:extLst>
      <p:ext uri="{BB962C8B-B14F-4D97-AF65-F5344CB8AC3E}">
        <p14:creationId xmlns:p14="http://schemas.microsoft.com/office/powerpoint/2010/main" val="245410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a:p>
        </p:txBody>
      </p:sp>
    </p:spTree>
    <p:extLst>
      <p:ext uri="{BB962C8B-B14F-4D97-AF65-F5344CB8AC3E}">
        <p14:creationId xmlns:p14="http://schemas.microsoft.com/office/powerpoint/2010/main" val="162426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a:p>
        </p:txBody>
      </p:sp>
    </p:spTree>
    <p:extLst>
      <p:ext uri="{BB962C8B-B14F-4D97-AF65-F5344CB8AC3E}">
        <p14:creationId xmlns:p14="http://schemas.microsoft.com/office/powerpoint/2010/main" val="207329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a:p>
        </p:txBody>
      </p:sp>
    </p:spTree>
    <p:extLst>
      <p:ext uri="{BB962C8B-B14F-4D97-AF65-F5344CB8AC3E}">
        <p14:creationId xmlns:p14="http://schemas.microsoft.com/office/powerpoint/2010/main" val="265566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a:p>
        </p:txBody>
      </p:sp>
    </p:spTree>
    <p:extLst>
      <p:ext uri="{BB962C8B-B14F-4D97-AF65-F5344CB8AC3E}">
        <p14:creationId xmlns:p14="http://schemas.microsoft.com/office/powerpoint/2010/main" val="364519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a:p>
        </p:txBody>
      </p:sp>
    </p:spTree>
    <p:extLst>
      <p:ext uri="{BB962C8B-B14F-4D97-AF65-F5344CB8AC3E}">
        <p14:creationId xmlns:p14="http://schemas.microsoft.com/office/powerpoint/2010/main" val="1848301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E2EDDF58-8C47-4AC3-8A3B-099C9661F640}"/>
              </a:ext>
            </a:extLst>
          </p:cNvPr>
          <p:cNvPicPr>
            <a:picLocks noChangeAspect="1"/>
          </p:cNvPicPr>
          <p:nvPr userDrawn="1"/>
        </p:nvPicPr>
        <p:blipFill>
          <a:blip r:embed="rId4"/>
          <a:stretch>
            <a:fillRect/>
          </a:stretch>
        </p:blipFill>
        <p:spPr>
          <a:xfrm>
            <a:off x="424861" y="224544"/>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a:t>Carey/Vodnik, ]avaScript for Web Warriors, 7th Edition. © 2022 Cengage. All Rights Reserved.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16874" y="2469491"/>
            <a:ext cx="6402684" cy="672105"/>
          </a:xfrm>
        </p:spPr>
        <p:txBody>
          <a:bodyPr/>
          <a:lstStyle/>
          <a:p>
            <a:r>
              <a:rPr lang="en-US" dirty="0"/>
              <a:t>JavaScript for Web Warriors, 7e</a:t>
            </a:r>
            <a:br>
              <a:rPr lang="en-US" dirty="0"/>
            </a:br>
            <a:br>
              <a:rPr lang="en-US" dirty="0"/>
            </a:br>
            <a:r>
              <a:rPr lang="en-US" dirty="0"/>
              <a:t>Chapter 2: Working with Functions, Data Types, and Operators</a:t>
            </a:r>
          </a:p>
        </p:txBody>
      </p:sp>
      <p:sp>
        <p:nvSpPr>
          <p:cNvPr id="4" name="Footer Placeholder 3">
            <a:extLst>
              <a:ext uri="{FF2B5EF4-FFF2-40B4-BE49-F238E27FC236}">
                <a16:creationId xmlns:a16="http://schemas.microsoft.com/office/drawing/2014/main" id="{E8A5B249-6A29-4026-B8BD-FAF8EBBBF245}"/>
              </a:ext>
            </a:extLst>
          </p:cNvPr>
          <p:cNvSpPr>
            <a:spLocks noGrp="1"/>
          </p:cNvSpPr>
          <p:nvPr>
            <p:ph type="ftr" sz="quarter" idx="3"/>
          </p:nvPr>
        </p:nvSpPr>
        <p:spPr/>
        <p:txBody>
          <a:bodyPr/>
          <a:lstStyle/>
          <a:p>
            <a:r>
              <a:rPr lang="en-US" dirty="0"/>
              <a:t>Carey/Vodnik, J</a:t>
            </a:r>
            <a:r>
              <a:rPr lang="en-US" i="1" dirty="0"/>
              <a:t>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BC83-387D-034D-8A21-FA3A85231D7F}"/>
              </a:ext>
            </a:extLst>
          </p:cNvPr>
          <p:cNvSpPr>
            <a:spLocks noGrp="1"/>
          </p:cNvSpPr>
          <p:nvPr>
            <p:ph type="title"/>
          </p:nvPr>
        </p:nvSpPr>
        <p:spPr/>
        <p:txBody>
          <a:bodyPr/>
          <a:lstStyle/>
          <a:p>
            <a:r>
              <a:rPr lang="en-US" dirty="0"/>
              <a:t>Managing Events with Functions (3 of 3)</a:t>
            </a:r>
          </a:p>
        </p:txBody>
      </p:sp>
      <p:pic>
        <p:nvPicPr>
          <p:cNvPr id="7" name="Picture Placeholder 6" descr="A figure listing a code block that shows how an event listener is created. Program code. In the code, the words in the variable names are merged, and the code contains the following keywords: function. Line 1: Forward slash, forward slash, set up the form when the page loads. Line 2: window, dot, add Event Listener, left parenthesis, left double quotation mark, load, right double quotation mark, comma, set up Form, right parenthesis, semicolon. Line 3: Blank. Line 4: Forward slash, forward slash, set the form's default values. Line 5: function, set up Form, left parenthesis, right parenthesis. Line 6, indented once: document, dot, get Element By I d, left parenthesis, left double quotation mark, photo Num, right double quotation mark, right parenthesis, dot, value, equals, 1, semicolon. Line 7, indented once: document, dot, get Element By I d, left parenthesis, left double quotation mark, photo H r s, right double quotation mark, right parenthesis, dot, value, equals, 2, semicolon. Line 8, indented once: document, dot, get Element By I d, left parenthesis, left double quotation mark, make Book, right double quotation mark, dot, checked, equals, false, semicolon. Line 9, indented once: document, dot, get Element By I d, left parenthesis, left double quotation mark, photo Rights, right double quotation mark, dot, checked, equals, false, semicolon. Line 10, indented once: document, dot, get Element By I d, left parenthesis, left double quotation mark, photo Dist, right double quotation mark, dot, value, equals, 0, semicolon. In line 2, an event listener is attached to the browser window. The load parameter in the add Event Listener function in this line listens for the event of the window loading the web page. The set up Form parameter in the same function, runs the set up Form function is response to the event.">
            <a:extLst>
              <a:ext uri="{FF2B5EF4-FFF2-40B4-BE49-F238E27FC236}">
                <a16:creationId xmlns:a16="http://schemas.microsoft.com/office/drawing/2014/main" id="{42F23F2A-AABF-164A-B12C-325848F01624}"/>
              </a:ext>
            </a:extLst>
          </p:cNvPr>
          <p:cNvPicPr>
            <a:picLocks noGrp="1" noChangeAspect="1"/>
          </p:cNvPicPr>
          <p:nvPr>
            <p:ph type="pic" sz="quarter" idx="10"/>
          </p:nvPr>
        </p:nvPicPr>
        <p:blipFill>
          <a:blip r:embed="rId2"/>
          <a:stretch>
            <a:fillRect/>
          </a:stretch>
        </p:blipFill>
        <p:spPr>
          <a:xfrm>
            <a:off x="731519" y="1619556"/>
            <a:ext cx="8053251" cy="3355521"/>
          </a:xfrm>
        </p:spPr>
      </p:pic>
      <p:sp>
        <p:nvSpPr>
          <p:cNvPr id="5" name="Text Placeholder 4">
            <a:extLst>
              <a:ext uri="{FF2B5EF4-FFF2-40B4-BE49-F238E27FC236}">
                <a16:creationId xmlns:a16="http://schemas.microsoft.com/office/drawing/2014/main" id="{DA58FF77-3200-E14E-8580-301C426CEA30}"/>
              </a:ext>
            </a:extLst>
          </p:cNvPr>
          <p:cNvSpPr>
            <a:spLocks noGrp="1"/>
          </p:cNvSpPr>
          <p:nvPr>
            <p:ph type="body" sz="quarter" idx="11"/>
          </p:nvPr>
        </p:nvSpPr>
        <p:spPr>
          <a:xfrm>
            <a:off x="1354016" y="5206715"/>
            <a:ext cx="6734908" cy="672105"/>
          </a:xfrm>
        </p:spPr>
        <p:txBody>
          <a:bodyPr/>
          <a:lstStyle/>
          <a:p>
            <a:r>
              <a:rPr lang="en-US" dirty="0"/>
              <a:t>Figure 2-3 Creating an event listener</a:t>
            </a:r>
          </a:p>
        </p:txBody>
      </p:sp>
    </p:spTree>
    <p:extLst>
      <p:ext uri="{BB962C8B-B14F-4D97-AF65-F5344CB8AC3E}">
        <p14:creationId xmlns:p14="http://schemas.microsoft.com/office/powerpoint/2010/main" val="44811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34D6-DF06-9342-8494-EB5CFCA4728A}"/>
              </a:ext>
            </a:extLst>
          </p:cNvPr>
          <p:cNvSpPr>
            <a:spLocks noGrp="1"/>
          </p:cNvSpPr>
          <p:nvPr>
            <p:ph type="title"/>
          </p:nvPr>
        </p:nvSpPr>
        <p:spPr/>
        <p:txBody>
          <a:bodyPr/>
          <a:lstStyle/>
          <a:p>
            <a:r>
              <a:rPr lang="en-US" dirty="0"/>
              <a:t>Using Built-in JavaScript Functions (1 of 2)</a:t>
            </a:r>
          </a:p>
        </p:txBody>
      </p:sp>
      <p:graphicFrame>
        <p:nvGraphicFramePr>
          <p:cNvPr id="4" name="Table Placeholder 3">
            <a:extLst>
              <a:ext uri="{FF2B5EF4-FFF2-40B4-BE49-F238E27FC236}">
                <a16:creationId xmlns:a16="http://schemas.microsoft.com/office/drawing/2014/main" id="{F1496ECF-3AB9-294A-B302-53BD352599C8}"/>
              </a:ext>
            </a:extLst>
          </p:cNvPr>
          <p:cNvGraphicFramePr>
            <a:graphicFrameLocks noGrp="1"/>
          </p:cNvGraphicFramePr>
          <p:nvPr>
            <p:ph type="tbl" sz="quarter" idx="10"/>
            <p:extLst>
              <p:ext uri="{D42A27DB-BD31-4B8C-83A1-F6EECF244321}">
                <p14:modId xmlns:p14="http://schemas.microsoft.com/office/powerpoint/2010/main" val="3052694872"/>
              </p:ext>
            </p:extLst>
          </p:nvPr>
        </p:nvGraphicFramePr>
        <p:xfrm>
          <a:off x="838199" y="2019300"/>
          <a:ext cx="10515600" cy="3708400"/>
        </p:xfrm>
        <a:graphic>
          <a:graphicData uri="http://schemas.openxmlformats.org/drawingml/2006/table">
            <a:tbl>
              <a:tblPr firstRow="1" bandRow="1">
                <a:tableStyleId>{5C22544A-7EE6-4342-B048-85BDC9FD1C3A}</a:tableStyleId>
              </a:tblPr>
              <a:tblGrid>
                <a:gridCol w="3903922">
                  <a:extLst>
                    <a:ext uri="{9D8B030D-6E8A-4147-A177-3AD203B41FA5}">
                      <a16:colId xmlns:a16="http://schemas.microsoft.com/office/drawing/2014/main" val="2154914773"/>
                    </a:ext>
                  </a:extLst>
                </a:gridCol>
                <a:gridCol w="6611678">
                  <a:extLst>
                    <a:ext uri="{9D8B030D-6E8A-4147-A177-3AD203B41FA5}">
                      <a16:colId xmlns:a16="http://schemas.microsoft.com/office/drawing/2014/main" val="3621710447"/>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3038489608"/>
                  </a:ext>
                </a:extLst>
              </a:tr>
              <a:tr h="370840">
                <a:tc>
                  <a:txBody>
                    <a:bodyPr/>
                    <a:lstStyle/>
                    <a:p>
                      <a:r>
                        <a:rPr lang="en-US" dirty="0" err="1">
                          <a:latin typeface="Courier New" panose="02070309020205020404" pitchFamily="49" charset="0"/>
                          <a:cs typeface="Courier New" panose="02070309020205020404" pitchFamily="49" charset="0"/>
                        </a:rPr>
                        <a:t>decodeURI</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Decodes text strings encoded with </a:t>
                      </a:r>
                      <a:r>
                        <a:rPr lang="en-US" dirty="0" err="1">
                          <a:latin typeface="Courier New" panose="02070309020205020404" pitchFamily="49" charset="0"/>
                          <a:cs typeface="Courier New" panose="02070309020205020404" pitchFamily="49" charset="0"/>
                        </a:rPr>
                        <a:t>encodeURI</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3268355979"/>
                  </a:ext>
                </a:extLst>
              </a:tr>
              <a:tr h="370840">
                <a:tc>
                  <a:txBody>
                    <a:bodyPr/>
                    <a:lstStyle/>
                    <a:p>
                      <a:r>
                        <a:rPr lang="en-US" dirty="0" err="1">
                          <a:latin typeface="Courier New" panose="02070309020205020404" pitchFamily="49" charset="0"/>
                          <a:cs typeface="Courier New" panose="02070309020205020404" pitchFamily="49" charset="0"/>
                        </a:rPr>
                        <a:t>decodeURIComponent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Decodes text strings encoded with </a:t>
                      </a:r>
                      <a:r>
                        <a:rPr lang="en-US" dirty="0" err="1">
                          <a:latin typeface="Courier New" panose="02070309020205020404" pitchFamily="49" charset="0"/>
                          <a:cs typeface="Courier New" panose="02070309020205020404" pitchFamily="49" charset="0"/>
                        </a:rPr>
                        <a:t>encodeURIComponent</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55641230"/>
                  </a:ext>
                </a:extLst>
              </a:tr>
              <a:tr h="370840">
                <a:tc>
                  <a:txBody>
                    <a:bodyPr/>
                    <a:lstStyle/>
                    <a:p>
                      <a:r>
                        <a:rPr lang="en-US" dirty="0" err="1">
                          <a:latin typeface="Courier New" panose="02070309020205020404" pitchFamily="49" charset="0"/>
                          <a:cs typeface="Courier New" panose="02070309020205020404" pitchFamily="49" charset="0"/>
                        </a:rPr>
                        <a:t>encodeURI</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Encodes a text string so it becomes a valid URI</a:t>
                      </a:r>
                    </a:p>
                  </a:txBody>
                  <a:tcPr/>
                </a:tc>
                <a:extLst>
                  <a:ext uri="{0D108BD9-81ED-4DB2-BD59-A6C34878D82A}">
                    <a16:rowId xmlns:a16="http://schemas.microsoft.com/office/drawing/2014/main" val="2472480945"/>
                  </a:ext>
                </a:extLst>
              </a:tr>
              <a:tr h="370840">
                <a:tc>
                  <a:txBody>
                    <a:bodyPr/>
                    <a:lstStyle/>
                    <a:p>
                      <a:r>
                        <a:rPr lang="en-US" dirty="0" err="1">
                          <a:latin typeface="Courier New" panose="02070309020205020404" pitchFamily="49" charset="0"/>
                          <a:cs typeface="Courier New" panose="02070309020205020404" pitchFamily="49" charset="0"/>
                        </a:rPr>
                        <a:t>encodeURIComponent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Encodes a text string so it becomes a valid URI component</a:t>
                      </a:r>
                    </a:p>
                  </a:txBody>
                  <a:tcPr/>
                </a:tc>
                <a:extLst>
                  <a:ext uri="{0D108BD9-81ED-4DB2-BD59-A6C34878D82A}">
                    <a16:rowId xmlns:a16="http://schemas.microsoft.com/office/drawing/2014/main" val="1641870872"/>
                  </a:ext>
                </a:extLst>
              </a:tr>
              <a:tr h="370840">
                <a:tc>
                  <a:txBody>
                    <a:bodyPr/>
                    <a:lstStyle/>
                    <a:p>
                      <a:r>
                        <a:rPr lang="en-US" dirty="0">
                          <a:latin typeface="Courier New" panose="02070309020205020404" pitchFamily="49" charset="0"/>
                          <a:cs typeface="Courier New" panose="02070309020205020404" pitchFamily="49" charset="0"/>
                        </a:rPr>
                        <a:t>eval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Evaluates expressions contained within strings</a:t>
                      </a:r>
                    </a:p>
                  </a:txBody>
                  <a:tcPr/>
                </a:tc>
                <a:extLst>
                  <a:ext uri="{0D108BD9-81ED-4DB2-BD59-A6C34878D82A}">
                    <a16:rowId xmlns:a16="http://schemas.microsoft.com/office/drawing/2014/main" val="1709519023"/>
                  </a:ext>
                </a:extLst>
              </a:tr>
              <a:tr h="370840">
                <a:tc>
                  <a:txBody>
                    <a:bodyPr/>
                    <a:lstStyle/>
                    <a:p>
                      <a:r>
                        <a:rPr lang="en-US" dirty="0" err="1">
                          <a:latin typeface="Courier New" panose="02070309020205020404" pitchFamily="49" charset="0"/>
                          <a:cs typeface="Courier New" panose="02070309020205020404" pitchFamily="49" charset="0"/>
                        </a:rPr>
                        <a:t>isFinite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txBody>
                  <a:tcPr/>
                </a:tc>
                <a:tc>
                  <a:txBody>
                    <a:bodyPr/>
                    <a:lstStyle/>
                    <a:p>
                      <a:r>
                        <a:rPr lang="en-US" dirty="0"/>
                        <a:t>Determines whether a number is finite</a:t>
                      </a:r>
                    </a:p>
                  </a:txBody>
                  <a:tcPr/>
                </a:tc>
                <a:extLst>
                  <a:ext uri="{0D108BD9-81ED-4DB2-BD59-A6C34878D82A}">
                    <a16:rowId xmlns:a16="http://schemas.microsoft.com/office/drawing/2014/main" val="1564365568"/>
                  </a:ext>
                </a:extLst>
              </a:tr>
              <a:tr h="370840">
                <a:tc>
                  <a:txBody>
                    <a:bodyPr/>
                    <a:lstStyle/>
                    <a:p>
                      <a:r>
                        <a:rPr lang="en-US" dirty="0" err="1">
                          <a:latin typeface="Courier New" panose="02070309020205020404" pitchFamily="49" charset="0"/>
                          <a:cs typeface="Courier New" panose="02070309020205020404" pitchFamily="49" charset="0"/>
                        </a:rPr>
                        <a:t>isNaN</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number</a:t>
                      </a:r>
                      <a:r>
                        <a:rPr lang="en-US" dirty="0">
                          <a:latin typeface="Courier New" panose="02070309020205020404" pitchFamily="49" charset="0"/>
                          <a:cs typeface="Courier New" panose="02070309020205020404" pitchFamily="49" charset="0"/>
                        </a:rPr>
                        <a:t>)</a:t>
                      </a:r>
                    </a:p>
                  </a:txBody>
                  <a:tcPr/>
                </a:tc>
                <a:tc>
                  <a:txBody>
                    <a:bodyPr/>
                    <a:lstStyle/>
                    <a:p>
                      <a:r>
                        <a:rPr lang="en-US" dirty="0"/>
                        <a:t>Determines whether a value is the special value </a:t>
                      </a:r>
                      <a:r>
                        <a:rPr lang="en-US" dirty="0" err="1">
                          <a:latin typeface="Courier New" panose="02070309020205020404" pitchFamily="49" charset="0"/>
                          <a:cs typeface="Courier New" panose="02070309020205020404" pitchFamily="49" charset="0"/>
                        </a:rPr>
                        <a:t>NaN</a:t>
                      </a:r>
                      <a:r>
                        <a:rPr lang="en-US" dirty="0"/>
                        <a:t> (Not a Number)</a:t>
                      </a:r>
                    </a:p>
                  </a:txBody>
                  <a:tcPr/>
                </a:tc>
                <a:extLst>
                  <a:ext uri="{0D108BD9-81ED-4DB2-BD59-A6C34878D82A}">
                    <a16:rowId xmlns:a16="http://schemas.microsoft.com/office/drawing/2014/main" val="1014957528"/>
                  </a:ext>
                </a:extLst>
              </a:tr>
              <a:tr h="370840">
                <a:tc>
                  <a:txBody>
                    <a:bodyPr/>
                    <a:lstStyle/>
                    <a:p>
                      <a:r>
                        <a:rPr lang="en-US" dirty="0" err="1">
                          <a:latin typeface="Courier New" panose="02070309020205020404" pitchFamily="49" charset="0"/>
                          <a:cs typeface="Courier New" panose="02070309020205020404" pitchFamily="49" charset="0"/>
                        </a:rPr>
                        <a:t>parseFloat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Converts string literals to floating-point numbers</a:t>
                      </a:r>
                    </a:p>
                  </a:txBody>
                  <a:tcPr/>
                </a:tc>
                <a:extLst>
                  <a:ext uri="{0D108BD9-81ED-4DB2-BD59-A6C34878D82A}">
                    <a16:rowId xmlns:a16="http://schemas.microsoft.com/office/drawing/2014/main" val="1492085691"/>
                  </a:ext>
                </a:extLst>
              </a:tr>
              <a:tr h="370840">
                <a:tc>
                  <a:txBody>
                    <a:bodyPr/>
                    <a:lstStyle/>
                    <a:p>
                      <a:r>
                        <a:rPr lang="en-US" dirty="0" err="1">
                          <a:latin typeface="Courier New" panose="02070309020205020404" pitchFamily="49" charset="0"/>
                          <a:cs typeface="Courier New" panose="02070309020205020404" pitchFamily="49" charset="0"/>
                        </a:rPr>
                        <a:t>parseInt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a:t>
                      </a:r>
                    </a:p>
                  </a:txBody>
                  <a:tcPr/>
                </a:tc>
                <a:tc>
                  <a:txBody>
                    <a:bodyPr/>
                    <a:lstStyle/>
                    <a:p>
                      <a:r>
                        <a:rPr lang="en-US" dirty="0"/>
                        <a:t>Converts string literals to integers</a:t>
                      </a:r>
                    </a:p>
                  </a:txBody>
                  <a:tcPr/>
                </a:tc>
                <a:extLst>
                  <a:ext uri="{0D108BD9-81ED-4DB2-BD59-A6C34878D82A}">
                    <a16:rowId xmlns:a16="http://schemas.microsoft.com/office/drawing/2014/main" val="2095429062"/>
                  </a:ext>
                </a:extLst>
              </a:tr>
            </a:tbl>
          </a:graphicData>
        </a:graphic>
      </p:graphicFrame>
    </p:spTree>
    <p:extLst>
      <p:ext uri="{BB962C8B-B14F-4D97-AF65-F5344CB8AC3E}">
        <p14:creationId xmlns:p14="http://schemas.microsoft.com/office/powerpoint/2010/main" val="239095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C63A-0764-9541-8489-B19DA57F3DE8}"/>
              </a:ext>
            </a:extLst>
          </p:cNvPr>
          <p:cNvSpPr>
            <a:spLocks noGrp="1"/>
          </p:cNvSpPr>
          <p:nvPr>
            <p:ph type="title"/>
          </p:nvPr>
        </p:nvSpPr>
        <p:spPr/>
        <p:txBody>
          <a:bodyPr/>
          <a:lstStyle/>
          <a:p>
            <a:r>
              <a:rPr lang="en-US" dirty="0"/>
              <a:t>Using Built-in JavaScript Functions (2 of 2)</a:t>
            </a:r>
          </a:p>
        </p:txBody>
      </p:sp>
      <p:sp>
        <p:nvSpPr>
          <p:cNvPr id="4" name="Text Placeholder 3">
            <a:extLst>
              <a:ext uri="{FF2B5EF4-FFF2-40B4-BE49-F238E27FC236}">
                <a16:creationId xmlns:a16="http://schemas.microsoft.com/office/drawing/2014/main" id="{ED2DDF22-341D-774C-AE99-F9CF5CD5BA0E}"/>
              </a:ext>
            </a:extLst>
          </p:cNvPr>
          <p:cNvSpPr>
            <a:spLocks noGrp="1"/>
          </p:cNvSpPr>
          <p:nvPr>
            <p:ph type="body" sz="quarter" idx="17"/>
          </p:nvPr>
        </p:nvSpPr>
        <p:spPr/>
        <p:txBody>
          <a:bodyPr/>
          <a:lstStyle/>
          <a:p>
            <a:r>
              <a:rPr lang="en-US" dirty="0"/>
              <a:t>Example of using built-in function to verify the </a:t>
            </a:r>
            <a:r>
              <a:rPr lang="en-US" dirty="0" err="1">
                <a:latin typeface="Courier New" panose="02070309020205020404" pitchFamily="49" charset="0"/>
                <a:cs typeface="Courier New" panose="02070309020205020404" pitchFamily="49" charset="0"/>
              </a:rPr>
              <a:t>socialSecurityNumber</a:t>
            </a:r>
            <a:r>
              <a:rPr lang="en-US" dirty="0"/>
              <a:t> variable is not a number:</a:t>
            </a:r>
            <a:br>
              <a:rPr lang="en-US" dirty="0"/>
            </a:b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socialSecurityNumber</a:t>
            </a:r>
            <a:r>
              <a:rPr lang="en-US" dirty="0">
                <a:latin typeface="Courier New" panose="02070309020205020404" pitchFamily="49" charset="0"/>
                <a:cs typeface="Courier New" panose="02070309020205020404" pitchFamily="49" charset="0"/>
              </a:rPr>
              <a:t> = "123-45-6789";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checkVar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isNaN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socialSecurityNumber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checkVar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06706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7963-D9BC-E243-A9C8-C46289A64B29}"/>
              </a:ext>
            </a:extLst>
          </p:cNvPr>
          <p:cNvSpPr>
            <a:spLocks noGrp="1"/>
          </p:cNvSpPr>
          <p:nvPr>
            <p:ph type="title"/>
          </p:nvPr>
        </p:nvSpPr>
        <p:spPr/>
        <p:txBody>
          <a:bodyPr/>
          <a:lstStyle/>
          <a:p>
            <a:r>
              <a:rPr lang="en-US" dirty="0"/>
              <a:t>Understanding Variable Scope (1 of 3)</a:t>
            </a:r>
          </a:p>
        </p:txBody>
      </p:sp>
      <p:sp>
        <p:nvSpPr>
          <p:cNvPr id="3" name="Text Placeholder 2">
            <a:extLst>
              <a:ext uri="{FF2B5EF4-FFF2-40B4-BE49-F238E27FC236}">
                <a16:creationId xmlns:a16="http://schemas.microsoft.com/office/drawing/2014/main" id="{F79D7CED-982B-DC44-BF0F-DD48001358AC}"/>
              </a:ext>
            </a:extLst>
          </p:cNvPr>
          <p:cNvSpPr>
            <a:spLocks noGrp="1"/>
          </p:cNvSpPr>
          <p:nvPr>
            <p:ph type="body" sz="quarter" idx="17"/>
          </p:nvPr>
        </p:nvSpPr>
        <p:spPr/>
        <p:txBody>
          <a:bodyPr/>
          <a:lstStyle/>
          <a:p>
            <a:r>
              <a:rPr lang="en-US" b="1" dirty="0">
                <a:solidFill>
                  <a:srgbClr val="004A78"/>
                </a:solidFill>
              </a:rPr>
              <a:t>Scope</a:t>
            </a:r>
            <a:r>
              <a:rPr lang="en-US" b="1" dirty="0"/>
              <a:t>: </a:t>
            </a:r>
            <a:r>
              <a:rPr lang="en-US" dirty="0"/>
              <a:t>where a variable or function can be called within the program</a:t>
            </a:r>
          </a:p>
          <a:p>
            <a:pPr lvl="1"/>
            <a:r>
              <a:rPr lang="en-US" dirty="0"/>
              <a:t>Variable/function is only recognized within scope</a:t>
            </a:r>
          </a:p>
          <a:p>
            <a:pPr lvl="1"/>
            <a:r>
              <a:rPr lang="en-US" dirty="0"/>
              <a:t>Referencing elsewhere results in an error</a:t>
            </a:r>
          </a:p>
          <a:p>
            <a:r>
              <a:rPr lang="en-US" dirty="0">
                <a:latin typeface="Courier New" panose="02070309020205020404" pitchFamily="49" charset="0"/>
                <a:cs typeface="Courier New" panose="02070309020205020404" pitchFamily="49" charset="0"/>
              </a:rPr>
              <a:t>let</a:t>
            </a:r>
            <a:r>
              <a:rPr lang="en-US" dirty="0"/>
              <a:t> and </a:t>
            </a:r>
            <a:r>
              <a:rPr lang="en-US" dirty="0">
                <a:latin typeface="Courier New" panose="02070309020205020404" pitchFamily="49" charset="0"/>
                <a:cs typeface="Courier New" panose="02070309020205020404" pitchFamily="49" charset="0"/>
              </a:rPr>
              <a:t>var</a:t>
            </a:r>
            <a:r>
              <a:rPr lang="en-US" dirty="0"/>
              <a:t> declaration scopes</a:t>
            </a:r>
          </a:p>
          <a:p>
            <a:pPr lvl="1"/>
            <a:r>
              <a:rPr lang="en-US" dirty="0"/>
              <a:t>Variables declared with </a:t>
            </a:r>
            <a:r>
              <a:rPr lang="en-US" dirty="0">
                <a:latin typeface="Courier New" panose="02070309020205020404" pitchFamily="49" charset="0"/>
                <a:cs typeface="Courier New" panose="02070309020205020404" pitchFamily="49" charset="0"/>
              </a:rPr>
              <a:t>let</a:t>
            </a:r>
            <a:r>
              <a:rPr lang="en-US" dirty="0"/>
              <a:t> are </a:t>
            </a:r>
            <a:r>
              <a:rPr lang="en-US" b="1" dirty="0">
                <a:solidFill>
                  <a:srgbClr val="004A78"/>
                </a:solidFill>
              </a:rPr>
              <a:t>block scoped</a:t>
            </a:r>
            <a:r>
              <a:rPr lang="en-US" dirty="0"/>
              <a:t>: scope is limited to the command block</a:t>
            </a:r>
          </a:p>
          <a:p>
            <a:pPr lvl="1"/>
            <a:r>
              <a:rPr lang="en-US" dirty="0"/>
              <a:t>Variables declared with </a:t>
            </a:r>
            <a:r>
              <a:rPr lang="en-US" dirty="0">
                <a:latin typeface="Courier New" panose="02070309020205020404" pitchFamily="49" charset="0"/>
                <a:cs typeface="Courier New" panose="02070309020205020404" pitchFamily="49" charset="0"/>
              </a:rPr>
              <a:t>var</a:t>
            </a:r>
            <a:r>
              <a:rPr lang="en-US" dirty="0"/>
              <a:t> are </a:t>
            </a:r>
            <a:r>
              <a:rPr lang="en-US" b="1" dirty="0">
                <a:solidFill>
                  <a:srgbClr val="004A78"/>
                </a:solidFill>
              </a:rPr>
              <a:t>function scoped</a:t>
            </a:r>
            <a:r>
              <a:rPr lang="en-US" dirty="0"/>
              <a:t>: scope is limited to the function</a:t>
            </a:r>
          </a:p>
          <a:p>
            <a:r>
              <a:rPr lang="en-US" dirty="0"/>
              <a:t>Local and global scope</a:t>
            </a:r>
          </a:p>
          <a:p>
            <a:pPr lvl="1"/>
            <a:r>
              <a:rPr lang="en-US" dirty="0"/>
              <a:t>Variables/functions with </a:t>
            </a:r>
            <a:r>
              <a:rPr lang="en-US" b="1" dirty="0">
                <a:solidFill>
                  <a:srgbClr val="004A78"/>
                </a:solidFill>
              </a:rPr>
              <a:t>local scope </a:t>
            </a:r>
            <a:r>
              <a:rPr lang="en-US" dirty="0"/>
              <a:t>(e.g., </a:t>
            </a:r>
            <a:r>
              <a:rPr lang="en-US" b="1" dirty="0">
                <a:solidFill>
                  <a:srgbClr val="004A78"/>
                </a:solidFill>
              </a:rPr>
              <a:t>local variables</a:t>
            </a:r>
            <a:r>
              <a:rPr lang="en-US" dirty="0"/>
              <a:t>) are accessible within the command block or function where they are defined</a:t>
            </a:r>
          </a:p>
          <a:p>
            <a:pPr lvl="2"/>
            <a:r>
              <a:rPr lang="en-US" dirty="0"/>
              <a:t>Includes block scope and function scope</a:t>
            </a:r>
          </a:p>
          <a:p>
            <a:pPr lvl="1"/>
            <a:r>
              <a:rPr lang="en-US" dirty="0"/>
              <a:t>Those with </a:t>
            </a:r>
            <a:r>
              <a:rPr lang="en-US" b="1" dirty="0">
                <a:solidFill>
                  <a:srgbClr val="004A78"/>
                </a:solidFill>
              </a:rPr>
              <a:t>global scope </a:t>
            </a:r>
            <a:r>
              <a:rPr lang="en-US" dirty="0"/>
              <a:t>(e.g., </a:t>
            </a:r>
            <a:r>
              <a:rPr lang="en-US" b="1" dirty="0">
                <a:solidFill>
                  <a:srgbClr val="004A78"/>
                </a:solidFill>
              </a:rPr>
              <a:t>global variables</a:t>
            </a:r>
            <a:r>
              <a:rPr lang="en-US" dirty="0"/>
              <a:t>) are defined outside a block/function and thus accessible throughout the program</a:t>
            </a:r>
          </a:p>
        </p:txBody>
      </p:sp>
    </p:spTree>
    <p:extLst>
      <p:ext uri="{BB962C8B-B14F-4D97-AF65-F5344CB8AC3E}">
        <p14:creationId xmlns:p14="http://schemas.microsoft.com/office/powerpoint/2010/main" val="213896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9EB6-4F56-9741-90CB-ED91E70D6766}"/>
              </a:ext>
            </a:extLst>
          </p:cNvPr>
          <p:cNvSpPr>
            <a:spLocks noGrp="1"/>
          </p:cNvSpPr>
          <p:nvPr>
            <p:ph type="title"/>
          </p:nvPr>
        </p:nvSpPr>
        <p:spPr/>
        <p:txBody>
          <a:bodyPr/>
          <a:lstStyle/>
          <a:p>
            <a:r>
              <a:rPr lang="en-US" dirty="0"/>
              <a:t>Understanding Variable Scope (2 of 3)</a:t>
            </a:r>
          </a:p>
        </p:txBody>
      </p:sp>
      <p:sp>
        <p:nvSpPr>
          <p:cNvPr id="3" name="Text Placeholder 2">
            <a:extLst>
              <a:ext uri="{FF2B5EF4-FFF2-40B4-BE49-F238E27FC236}">
                <a16:creationId xmlns:a16="http://schemas.microsoft.com/office/drawing/2014/main" id="{6D25238C-D2A8-9843-98FD-C61AF5C09323}"/>
              </a:ext>
            </a:extLst>
          </p:cNvPr>
          <p:cNvSpPr>
            <a:spLocks noGrp="1"/>
          </p:cNvSpPr>
          <p:nvPr>
            <p:ph type="body" sz="quarter" idx="17"/>
          </p:nvPr>
        </p:nvSpPr>
        <p:spPr/>
        <p:txBody>
          <a:bodyPr/>
          <a:lstStyle/>
          <a:p>
            <a:r>
              <a:rPr lang="en-US" dirty="0"/>
              <a:t>Local and global scope (continued)</a:t>
            </a:r>
          </a:p>
          <a:p>
            <a:pPr lvl="1"/>
            <a:r>
              <a:rPr lang="en-US" dirty="0"/>
              <a:t>Can create local and global variables with the same name but different values</a:t>
            </a:r>
          </a:p>
          <a:p>
            <a:pPr lvl="2"/>
            <a:r>
              <a:rPr lang="en-US" dirty="0"/>
              <a:t>Local variable takes precedence when in scope</a:t>
            </a:r>
          </a:p>
          <a:p>
            <a:pPr lvl="2"/>
            <a:r>
              <a:rPr lang="en-US" dirty="0"/>
              <a:t>Assigning a value to the local variable does not affect the global variable’s value outside the local variable’s scope</a:t>
            </a:r>
          </a:p>
          <a:p>
            <a:pPr lvl="1"/>
            <a:r>
              <a:rPr lang="en-US" dirty="0"/>
              <a:t>Global variables most useful for small applications and variables used as constants</a:t>
            </a:r>
          </a:p>
          <a:p>
            <a:pPr lvl="1"/>
            <a:r>
              <a:rPr lang="en-US" dirty="0"/>
              <a:t>Local variables preferable for values used within and changed by functions</a:t>
            </a:r>
          </a:p>
        </p:txBody>
      </p:sp>
    </p:spTree>
    <p:extLst>
      <p:ext uri="{BB962C8B-B14F-4D97-AF65-F5344CB8AC3E}">
        <p14:creationId xmlns:p14="http://schemas.microsoft.com/office/powerpoint/2010/main" val="1337330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Understanding Variable Scope (3 of 3)</a:t>
            </a:r>
          </a:p>
        </p:txBody>
      </p:sp>
      <p:pic>
        <p:nvPicPr>
          <p:cNvPr id="7" name="Picture Placeholder 6" descr="A figure listing a code block that declares constant variables. Program code. In the code, the words in the variable names are merged, and the code contains the following keywords: const. Line 1: Forward slash, forward slash, declare global constants for the application. Line 2: const, E M P underscore COST, equals, 100, semicolon, forward slash, forward slash, photographer hourly rate. Line 3: const, BOOK underscore COST, equals, 350, semicolon, forward slash, forward slash, cost of memory book. Line 4: const, REPRO underscore COST, equals, 1250, semicolon, forward slash, forward slash, cost of reproduction rights. Line 5: const, TRAVEL underscore COST, equals, 2, semicolon, forward slash, forward slash, travel cost per mile. Line 6: Blank. Line 7: Forward slash, forward slash, set up the form when the page loads. Line 8: window, dot, add Event Listener, left parenthesis, left double quotation mark, load, right double quotation mark, comma, set up Form, right parenthesis, semicolon. In line 2 of the above code, the cost per photographer per hour is assigned as 100 dollars. In line 3, the cost of the memory book is assigned as 350 dollars. In line 4, the cost of reproduction rights is assigned as 1250 dollars. In line 5, the cost of travel per mile is assigned as 2 dollars.">
            <a:extLst>
              <a:ext uri="{FF2B5EF4-FFF2-40B4-BE49-F238E27FC236}">
                <a16:creationId xmlns:a16="http://schemas.microsoft.com/office/drawing/2014/main" id="{3918AD50-2A98-2D42-BF5A-0D43832C1DD1}"/>
              </a:ext>
            </a:extLst>
          </p:cNvPr>
          <p:cNvPicPr>
            <a:picLocks noGrp="1" noChangeAspect="1"/>
          </p:cNvPicPr>
          <p:nvPr>
            <p:ph type="pic" sz="quarter" idx="10"/>
          </p:nvPr>
        </p:nvPicPr>
        <p:blipFill>
          <a:blip r:embed="rId2"/>
          <a:stretch>
            <a:fillRect/>
          </a:stretch>
        </p:blipFill>
        <p:spPr>
          <a:xfrm>
            <a:off x="731519" y="1619556"/>
            <a:ext cx="8529161" cy="3344329"/>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019908" y="5206715"/>
            <a:ext cx="7737230" cy="672105"/>
          </a:xfrm>
        </p:spPr>
        <p:txBody>
          <a:bodyPr/>
          <a:lstStyle/>
          <a:p>
            <a:r>
              <a:rPr lang="en-US" dirty="0"/>
              <a:t>Figure 2-5 Declaring constant variables</a:t>
            </a:r>
          </a:p>
        </p:txBody>
      </p:sp>
    </p:spTree>
    <p:extLst>
      <p:ext uri="{BB962C8B-B14F-4D97-AF65-F5344CB8AC3E}">
        <p14:creationId xmlns:p14="http://schemas.microsoft.com/office/powerpoint/2010/main" val="55875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2.1: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Describe the syntax for creating and then calling a function.</a:t>
            </a:r>
            <a:br>
              <a:rPr lang="en-US" dirty="0"/>
            </a:br>
            <a:endParaRPr lang="en-US" dirty="0"/>
          </a:p>
          <a:p>
            <a:pPr marL="457200" indent="-457200">
              <a:buFont typeface="+mj-lt"/>
              <a:buAutoNum type="arabicPeriod"/>
            </a:pPr>
            <a:r>
              <a:rPr lang="en-US" dirty="0"/>
              <a:t>What type(s) of scope do the variables in this code sample have?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quantityPerBox</a:t>
            </a:r>
            <a:r>
              <a:rPr lang="en-US" dirty="0">
                <a:latin typeface="Courier New" panose="02070309020205020404" pitchFamily="49" charset="0"/>
                <a:cs typeface="Courier New" panose="02070309020205020404" pitchFamily="49" charset="0"/>
              </a:rPr>
              <a:t> = 12;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describeCandy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productName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numberOfBoxes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numberCandies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quantityPerBox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numberOfBoxes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("You would like " + </a:t>
            </a:r>
            <a:r>
              <a:rPr lang="en-US" dirty="0" err="1">
                <a:latin typeface="Courier New" panose="02070309020205020404" pitchFamily="49" charset="0"/>
                <a:cs typeface="Courier New" panose="02070309020205020404" pitchFamily="49" charset="0"/>
              </a:rPr>
              <a:t>numberCandies</a:t>
            </a:r>
            <a:r>
              <a:rPr lang="en-US" dirty="0">
                <a:latin typeface="Courier New" panose="02070309020205020404" pitchFamily="49" charset="0"/>
                <a:cs typeface="Courier New" panose="02070309020205020404" pitchFamily="49" charset="0"/>
              </a:rPr>
              <a:t> + " of our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productName</a:t>
            </a:r>
            <a:r>
              <a:rPr lang="en-US" dirty="0">
                <a:latin typeface="Courier New" panose="02070309020205020404" pitchFamily="49" charset="0"/>
                <a:cs typeface="Courier New" panose="02070309020205020404" pitchFamily="49" charset="0"/>
              </a:rPr>
              <a:t> + " candies!");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163168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2.1: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Describe the syntax for creating and then calling a function.</a:t>
            </a:r>
            <a:br>
              <a:rPr lang="en-US" dirty="0"/>
            </a:br>
            <a:br>
              <a:rPr lang="en-US" dirty="0"/>
            </a:br>
            <a:r>
              <a:rPr lang="en-US" dirty="0"/>
              <a:t>Syntax for a named function:</a:t>
            </a:r>
            <a:br>
              <a:rPr lang="en-US" dirty="0"/>
            </a:br>
            <a:r>
              <a:rPr lang="en-US" dirty="0">
                <a:latin typeface="Courier New" panose="02070309020205020404" pitchFamily="49" charset="0"/>
                <a:cs typeface="Courier New" panose="02070309020205020404" pitchFamily="49" charset="0"/>
              </a:rPr>
              <a:t>function </a:t>
            </a: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br>
              <a:rPr lang="en-US" dirty="0"/>
            </a:br>
            <a:r>
              <a:rPr lang="en-US" dirty="0"/>
              <a:t>Syntax for an anonymous function:</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br>
              <a:rPr lang="en-US" dirty="0"/>
            </a:br>
            <a:r>
              <a:rPr lang="en-US" dirty="0"/>
              <a:t>Syntax for calling a function:</a:t>
            </a:r>
            <a:br>
              <a:rPr lang="en-US" dirty="0"/>
            </a:b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paramValues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9357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2.1: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startAt="2"/>
            </a:pPr>
            <a:r>
              <a:rPr lang="en-US" dirty="0"/>
              <a:t>What type(s) of scope do the variables in this code sample have?</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quantityPerBox</a:t>
            </a:r>
            <a:r>
              <a:rPr lang="en-US" dirty="0">
                <a:latin typeface="Courier New" panose="02070309020205020404" pitchFamily="49" charset="0"/>
                <a:cs typeface="Courier New" panose="02070309020205020404" pitchFamily="49" charset="0"/>
              </a:rPr>
              <a:t> = 12;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describeCandy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productName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numberOfBoxes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numberCandies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quantityPerBox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numberOfBoxes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("You would like " + </a:t>
            </a:r>
            <a:r>
              <a:rPr lang="en-US" dirty="0" err="1">
                <a:latin typeface="Courier New" panose="02070309020205020404" pitchFamily="49" charset="0"/>
                <a:cs typeface="Courier New" panose="02070309020205020404" pitchFamily="49" charset="0"/>
              </a:rPr>
              <a:t>numberCandies</a:t>
            </a:r>
            <a:r>
              <a:rPr lang="en-US" dirty="0">
                <a:latin typeface="Courier New" panose="02070309020205020404" pitchFamily="49" charset="0"/>
                <a:cs typeface="Courier New" panose="02070309020205020404" pitchFamily="49" charset="0"/>
              </a:rPr>
              <a:t> + " of our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productName</a:t>
            </a:r>
            <a:r>
              <a:rPr lang="en-US" dirty="0">
                <a:latin typeface="Courier New" panose="02070309020205020404" pitchFamily="49" charset="0"/>
                <a:cs typeface="Courier New" panose="02070309020205020404" pitchFamily="49" charset="0"/>
              </a:rPr>
              <a:t> + " candies!");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br>
              <a:rPr lang="en-US" dirty="0"/>
            </a:br>
            <a:r>
              <a:rPr lang="en-US" dirty="0" err="1">
                <a:latin typeface="Courier New" panose="02070309020205020404" pitchFamily="49" charset="0"/>
                <a:cs typeface="Courier New" panose="02070309020205020404" pitchFamily="49" charset="0"/>
              </a:rPr>
              <a:t>quantityPerBox</a:t>
            </a:r>
            <a:r>
              <a:rPr lang="en-US" dirty="0">
                <a:latin typeface="Courier New" panose="02070309020205020404" pitchFamily="49" charset="0"/>
                <a:cs typeface="Courier New" panose="02070309020205020404" pitchFamily="49" charset="0"/>
              </a:rPr>
              <a:t> </a:t>
            </a:r>
            <a:r>
              <a:rPr lang="en-US" dirty="0"/>
              <a:t>has global scope, unless this code appears within a command block in the larger program, in which case it would have block scope, a type of local scope. </a:t>
            </a:r>
            <a:r>
              <a:rPr lang="en-US" dirty="0" err="1">
                <a:latin typeface="Courier New" panose="02070309020205020404" pitchFamily="49" charset="0"/>
                <a:cs typeface="Courier New" panose="02070309020205020404" pitchFamily="49" charset="0"/>
              </a:rPr>
              <a:t>numberCandies</a:t>
            </a:r>
            <a:r>
              <a:rPr lang="en-US" dirty="0"/>
              <a:t> has function scope, a type of local scope. You can’t determine the scope of </a:t>
            </a:r>
            <a:r>
              <a:rPr lang="en-US" dirty="0" err="1">
                <a:latin typeface="Courier New" panose="02070309020205020404" pitchFamily="49" charset="0"/>
                <a:cs typeface="Courier New" panose="02070309020205020404" pitchFamily="49" charset="0"/>
              </a:rPr>
              <a:t>productName</a:t>
            </a:r>
            <a:r>
              <a:rPr lang="en-US" dirty="0"/>
              <a:t> or </a:t>
            </a:r>
            <a:r>
              <a:rPr lang="en-US" dirty="0" err="1">
                <a:latin typeface="Courier New" panose="02070309020205020404" pitchFamily="49" charset="0"/>
                <a:cs typeface="Courier New" panose="02070309020205020404" pitchFamily="49" charset="0"/>
              </a:rPr>
              <a:t>numberOfBoxes</a:t>
            </a:r>
            <a:r>
              <a:rPr lang="en-US" dirty="0"/>
              <a:t> from this sample since they aren’t declared here.</a:t>
            </a:r>
          </a:p>
        </p:txBody>
      </p:sp>
    </p:spTree>
    <p:extLst>
      <p:ext uri="{BB962C8B-B14F-4D97-AF65-F5344CB8AC3E}">
        <p14:creationId xmlns:p14="http://schemas.microsoft.com/office/powerpoint/2010/main" val="332382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DD829-D2CA-BB49-AEF8-1B52D79EAF3F}"/>
              </a:ext>
            </a:extLst>
          </p:cNvPr>
          <p:cNvSpPr>
            <a:spLocks noGrp="1"/>
          </p:cNvSpPr>
          <p:nvPr>
            <p:ph type="title"/>
          </p:nvPr>
        </p:nvSpPr>
        <p:spPr/>
        <p:txBody>
          <a:bodyPr/>
          <a:lstStyle/>
          <a:p>
            <a:r>
              <a:rPr lang="en-US" dirty="0"/>
              <a:t>Working with Data Types (1 of 6)</a:t>
            </a:r>
          </a:p>
        </p:txBody>
      </p:sp>
      <p:sp>
        <p:nvSpPr>
          <p:cNvPr id="16" name="Text Placeholder 15">
            <a:extLst>
              <a:ext uri="{FF2B5EF4-FFF2-40B4-BE49-F238E27FC236}">
                <a16:creationId xmlns:a16="http://schemas.microsoft.com/office/drawing/2014/main" id="{D2D10673-7404-0643-87C7-8FFF2FA43A65}"/>
              </a:ext>
            </a:extLst>
          </p:cNvPr>
          <p:cNvSpPr>
            <a:spLocks noGrp="1"/>
          </p:cNvSpPr>
          <p:nvPr>
            <p:ph type="body" sz="quarter" idx="17"/>
          </p:nvPr>
        </p:nvSpPr>
        <p:spPr>
          <a:xfrm>
            <a:off x="743576" y="1638300"/>
            <a:ext cx="10711543" cy="1211226"/>
          </a:xfrm>
        </p:spPr>
        <p:txBody>
          <a:bodyPr/>
          <a:lstStyle/>
          <a:p>
            <a:r>
              <a:rPr lang="en-US" b="1" dirty="0">
                <a:solidFill>
                  <a:srgbClr val="004A78"/>
                </a:solidFill>
              </a:rPr>
              <a:t>Data type</a:t>
            </a:r>
            <a:r>
              <a:rPr lang="en-US" b="1" dirty="0"/>
              <a:t>: </a:t>
            </a:r>
            <a:r>
              <a:rPr lang="en-US" dirty="0"/>
              <a:t>the specific category of information that a variable contains</a:t>
            </a:r>
          </a:p>
          <a:p>
            <a:r>
              <a:rPr lang="en-US" b="1" dirty="0">
                <a:solidFill>
                  <a:srgbClr val="004A78"/>
                </a:solidFill>
              </a:rPr>
              <a:t>Primitive types</a:t>
            </a:r>
            <a:r>
              <a:rPr lang="en-US" b="1" dirty="0"/>
              <a:t>: </a:t>
            </a:r>
            <a:r>
              <a:rPr lang="en-US" dirty="0"/>
              <a:t>data types that can be assigned only a single value</a:t>
            </a:r>
          </a:p>
        </p:txBody>
      </p:sp>
      <p:graphicFrame>
        <p:nvGraphicFramePr>
          <p:cNvPr id="18" name="Table 17">
            <a:extLst>
              <a:ext uri="{FF2B5EF4-FFF2-40B4-BE49-F238E27FC236}">
                <a16:creationId xmlns:a16="http://schemas.microsoft.com/office/drawing/2014/main" id="{818C2AB1-0FF4-BC4C-B6A6-8A3584BFAB7A}"/>
              </a:ext>
            </a:extLst>
          </p:cNvPr>
          <p:cNvGraphicFramePr>
            <a:graphicFrameLocks noGrp="1"/>
          </p:cNvGraphicFramePr>
          <p:nvPr>
            <p:extLst>
              <p:ext uri="{D42A27DB-BD31-4B8C-83A1-F6EECF244321}">
                <p14:modId xmlns:p14="http://schemas.microsoft.com/office/powerpoint/2010/main" val="3498782554"/>
              </p:ext>
            </p:extLst>
          </p:nvPr>
        </p:nvGraphicFramePr>
        <p:xfrm>
          <a:off x="838200" y="3143888"/>
          <a:ext cx="10515600" cy="2494280"/>
        </p:xfrm>
        <a:graphic>
          <a:graphicData uri="http://schemas.openxmlformats.org/drawingml/2006/table">
            <a:tbl>
              <a:tblPr firstRow="1" bandRow="1">
                <a:tableStyleId>{5C22544A-7EE6-4342-B048-85BDC9FD1C3A}</a:tableStyleId>
              </a:tblPr>
              <a:tblGrid>
                <a:gridCol w="1734879">
                  <a:extLst>
                    <a:ext uri="{9D8B030D-6E8A-4147-A177-3AD203B41FA5}">
                      <a16:colId xmlns:a16="http://schemas.microsoft.com/office/drawing/2014/main" val="438374046"/>
                    </a:ext>
                  </a:extLst>
                </a:gridCol>
                <a:gridCol w="8780721">
                  <a:extLst>
                    <a:ext uri="{9D8B030D-6E8A-4147-A177-3AD203B41FA5}">
                      <a16:colId xmlns:a16="http://schemas.microsoft.com/office/drawing/2014/main" val="1665185255"/>
                    </a:ext>
                  </a:extLst>
                </a:gridCol>
              </a:tblGrid>
              <a:tr h="370840">
                <a:tc>
                  <a:txBody>
                    <a:bodyPr/>
                    <a:lstStyle/>
                    <a:p>
                      <a:r>
                        <a:rPr lang="en-US" dirty="0"/>
                        <a:t>Data Type</a:t>
                      </a:r>
                    </a:p>
                  </a:txBody>
                  <a:tcPr/>
                </a:tc>
                <a:tc>
                  <a:txBody>
                    <a:bodyPr/>
                    <a:lstStyle/>
                    <a:p>
                      <a:r>
                        <a:rPr lang="en-US" dirty="0"/>
                        <a:t>Description</a:t>
                      </a:r>
                    </a:p>
                  </a:txBody>
                  <a:tcPr/>
                </a:tc>
                <a:extLst>
                  <a:ext uri="{0D108BD9-81ED-4DB2-BD59-A6C34878D82A}">
                    <a16:rowId xmlns:a16="http://schemas.microsoft.com/office/drawing/2014/main" val="27667638"/>
                  </a:ext>
                </a:extLst>
              </a:tr>
              <a:tr h="370840">
                <a:tc>
                  <a:txBody>
                    <a:bodyPr/>
                    <a:lstStyle/>
                    <a:p>
                      <a:r>
                        <a:rPr lang="en-US" dirty="0"/>
                        <a:t>number</a:t>
                      </a:r>
                    </a:p>
                  </a:txBody>
                  <a:tcPr/>
                </a:tc>
                <a:tc>
                  <a:txBody>
                    <a:bodyPr/>
                    <a:lstStyle/>
                    <a:p>
                      <a:r>
                        <a:rPr lang="en-US" dirty="0"/>
                        <a:t>A positive or negative number with or without decimal places, or a number written using exponential notation</a:t>
                      </a:r>
                    </a:p>
                  </a:txBody>
                  <a:tcPr/>
                </a:tc>
                <a:extLst>
                  <a:ext uri="{0D108BD9-81ED-4DB2-BD59-A6C34878D82A}">
                    <a16:rowId xmlns:a16="http://schemas.microsoft.com/office/drawing/2014/main" val="921702118"/>
                  </a:ext>
                </a:extLst>
              </a:tr>
              <a:tr h="370840">
                <a:tc>
                  <a:txBody>
                    <a:bodyPr/>
                    <a:lstStyle/>
                    <a:p>
                      <a:r>
                        <a:rPr lang="en-US" dirty="0"/>
                        <a:t>Boolean</a:t>
                      </a:r>
                    </a:p>
                  </a:txBody>
                  <a:tcPr/>
                </a:tc>
                <a:tc>
                  <a:txBody>
                    <a:bodyPr/>
                    <a:lstStyle/>
                    <a:p>
                      <a:r>
                        <a:rPr lang="en-US" dirty="0"/>
                        <a:t>A logical value of </a:t>
                      </a: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a:t>
                      </a:r>
                    </a:p>
                  </a:txBody>
                  <a:tcPr/>
                </a:tc>
                <a:extLst>
                  <a:ext uri="{0D108BD9-81ED-4DB2-BD59-A6C34878D82A}">
                    <a16:rowId xmlns:a16="http://schemas.microsoft.com/office/drawing/2014/main" val="2524990055"/>
                  </a:ext>
                </a:extLst>
              </a:tr>
              <a:tr h="370840">
                <a:tc>
                  <a:txBody>
                    <a:bodyPr/>
                    <a:lstStyle/>
                    <a:p>
                      <a:r>
                        <a:rPr lang="en-US" dirty="0"/>
                        <a:t>string</a:t>
                      </a:r>
                    </a:p>
                  </a:txBody>
                  <a:tcPr/>
                </a:tc>
                <a:tc>
                  <a:txBody>
                    <a:bodyPr/>
                    <a:lstStyle/>
                    <a:p>
                      <a:r>
                        <a:rPr lang="en-US" dirty="0"/>
                        <a:t>Text such as “Hello World!”</a:t>
                      </a:r>
                    </a:p>
                  </a:txBody>
                  <a:tcPr/>
                </a:tc>
                <a:extLst>
                  <a:ext uri="{0D108BD9-81ED-4DB2-BD59-A6C34878D82A}">
                    <a16:rowId xmlns:a16="http://schemas.microsoft.com/office/drawing/2014/main" val="41744714"/>
                  </a:ext>
                </a:extLst>
              </a:tr>
              <a:tr h="370840">
                <a:tc>
                  <a:txBody>
                    <a:bodyPr/>
                    <a:lstStyle/>
                    <a:p>
                      <a:r>
                        <a:rPr lang="en-US" dirty="0"/>
                        <a:t>undefined</a:t>
                      </a:r>
                    </a:p>
                  </a:txBody>
                  <a:tcPr/>
                </a:tc>
                <a:tc>
                  <a:txBody>
                    <a:bodyPr/>
                    <a:lstStyle/>
                    <a:p>
                      <a:r>
                        <a:rPr lang="en-US" dirty="0"/>
                        <a:t>An unassigned, undeclared, or nonexistent value</a:t>
                      </a:r>
                    </a:p>
                  </a:txBody>
                  <a:tcPr/>
                </a:tc>
                <a:extLst>
                  <a:ext uri="{0D108BD9-81ED-4DB2-BD59-A6C34878D82A}">
                    <a16:rowId xmlns:a16="http://schemas.microsoft.com/office/drawing/2014/main" val="1212960478"/>
                  </a:ext>
                </a:extLst>
              </a:tr>
              <a:tr h="370840">
                <a:tc>
                  <a:txBody>
                    <a:bodyPr/>
                    <a:lstStyle/>
                    <a:p>
                      <a:r>
                        <a:rPr lang="en-US" dirty="0"/>
                        <a:t>null</a:t>
                      </a:r>
                    </a:p>
                  </a:txBody>
                  <a:tcPr/>
                </a:tc>
                <a:tc>
                  <a:txBody>
                    <a:bodyPr/>
                    <a:lstStyle/>
                    <a:p>
                      <a:r>
                        <a:rPr lang="en-US" dirty="0"/>
                        <a:t>An empty value</a:t>
                      </a:r>
                    </a:p>
                  </a:txBody>
                  <a:tcPr/>
                </a:tc>
                <a:extLst>
                  <a:ext uri="{0D108BD9-81ED-4DB2-BD59-A6C34878D82A}">
                    <a16:rowId xmlns:a16="http://schemas.microsoft.com/office/drawing/2014/main" val="910909009"/>
                  </a:ext>
                </a:extLst>
              </a:tr>
            </a:tbl>
          </a:graphicData>
        </a:graphic>
      </p:graphicFrame>
    </p:spTree>
    <p:extLst>
      <p:ext uri="{BB962C8B-B14F-4D97-AF65-F5344CB8AC3E}">
        <p14:creationId xmlns:p14="http://schemas.microsoft.com/office/powerpoint/2010/main" val="567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Write and call functions to perform actions and calculate values.</a:t>
            </a:r>
          </a:p>
          <a:p>
            <a:pPr>
              <a:spcAft>
                <a:spcPts val="1200"/>
              </a:spcAft>
            </a:pPr>
            <a:r>
              <a:rPr lang="en-US" dirty="0"/>
              <a:t>Associate functions with events using event handlers and event listeners.</a:t>
            </a:r>
          </a:p>
          <a:p>
            <a:pPr>
              <a:spcAft>
                <a:spcPts val="1200"/>
              </a:spcAft>
            </a:pPr>
            <a:r>
              <a:rPr lang="en-US" dirty="0"/>
              <a:t>Use built-in JavaScript functions.</a:t>
            </a:r>
          </a:p>
          <a:p>
            <a:pPr>
              <a:spcAft>
                <a:spcPts val="1200"/>
              </a:spcAft>
            </a:pPr>
            <a:r>
              <a:rPr lang="en-US" dirty="0"/>
              <a:t>Understand the scope of variables and functions.</a:t>
            </a:r>
          </a:p>
          <a:p>
            <a:pPr>
              <a:spcAft>
                <a:spcPts val="1200"/>
              </a:spcAft>
            </a:pPr>
            <a:r>
              <a:rPr lang="en-US" dirty="0"/>
              <a:t>Understand the data types supported by JavaScript and write expressions with numeric values, text strings, and Boolean values.</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52A6-17FF-8545-87AC-AA2E0E9F8EBE}"/>
              </a:ext>
            </a:extLst>
          </p:cNvPr>
          <p:cNvSpPr>
            <a:spLocks noGrp="1"/>
          </p:cNvSpPr>
          <p:nvPr>
            <p:ph type="title"/>
          </p:nvPr>
        </p:nvSpPr>
        <p:spPr/>
        <p:txBody>
          <a:bodyPr/>
          <a:lstStyle/>
          <a:p>
            <a:r>
              <a:rPr lang="en-US" dirty="0"/>
              <a:t>Working with Data Types (2 of 6)</a:t>
            </a:r>
          </a:p>
        </p:txBody>
      </p:sp>
      <p:sp>
        <p:nvSpPr>
          <p:cNvPr id="3" name="Text Placeholder 2">
            <a:extLst>
              <a:ext uri="{FF2B5EF4-FFF2-40B4-BE49-F238E27FC236}">
                <a16:creationId xmlns:a16="http://schemas.microsoft.com/office/drawing/2014/main" id="{DC9FBD4B-437B-7A4D-B315-9FECF39C33F1}"/>
              </a:ext>
            </a:extLst>
          </p:cNvPr>
          <p:cNvSpPr>
            <a:spLocks noGrp="1"/>
          </p:cNvSpPr>
          <p:nvPr>
            <p:ph type="body" sz="quarter" idx="17"/>
          </p:nvPr>
        </p:nvSpPr>
        <p:spPr/>
        <p:txBody>
          <a:bodyPr/>
          <a:lstStyle/>
          <a:p>
            <a:r>
              <a:rPr lang="en-US" b="1" dirty="0">
                <a:solidFill>
                  <a:srgbClr val="004A78"/>
                </a:solidFill>
              </a:rPr>
              <a:t>Strongly typed </a:t>
            </a:r>
            <a:r>
              <a:rPr lang="en-US" dirty="0"/>
              <a:t>(</a:t>
            </a:r>
            <a:r>
              <a:rPr lang="en-US" b="1" dirty="0">
                <a:solidFill>
                  <a:srgbClr val="004A78"/>
                </a:solidFill>
              </a:rPr>
              <a:t>statically typed</a:t>
            </a:r>
            <a:r>
              <a:rPr lang="en-US" dirty="0"/>
              <a:t>) programming languages require that you declare the type of data that a variable contains and do not allow you to alter that type</a:t>
            </a:r>
          </a:p>
          <a:p>
            <a:r>
              <a:rPr lang="en-US" b="1" dirty="0">
                <a:solidFill>
                  <a:srgbClr val="004A78"/>
                </a:solidFill>
              </a:rPr>
              <a:t>Loosely typed </a:t>
            </a:r>
            <a:r>
              <a:rPr lang="en-US" dirty="0"/>
              <a:t>(</a:t>
            </a:r>
            <a:r>
              <a:rPr lang="en-US" b="1" dirty="0">
                <a:solidFill>
                  <a:srgbClr val="004A78"/>
                </a:solidFill>
              </a:rPr>
              <a:t>duck typed</a:t>
            </a:r>
            <a:r>
              <a:rPr lang="en-US" dirty="0"/>
              <a:t>, </a:t>
            </a:r>
            <a:r>
              <a:rPr lang="en-US" b="1" dirty="0">
                <a:solidFill>
                  <a:srgbClr val="004A78"/>
                </a:solidFill>
              </a:rPr>
              <a:t>dynamically typed</a:t>
            </a:r>
            <a:r>
              <a:rPr lang="en-US" dirty="0"/>
              <a:t>) programming languages do not require you to declare the data type and allow data types to be change</a:t>
            </a:r>
          </a:p>
          <a:p>
            <a:r>
              <a:rPr lang="en-US" dirty="0"/>
              <a:t>JavaScript is loosely typed</a:t>
            </a:r>
          </a:p>
          <a:p>
            <a:pPr lvl="1"/>
            <a:r>
              <a:rPr lang="en-US" dirty="0"/>
              <a:t>Data types cannot be declared when variables are created</a:t>
            </a:r>
          </a:p>
          <a:p>
            <a:pPr lvl="1"/>
            <a:r>
              <a:rPr lang="en-US" dirty="0"/>
              <a:t>JavaScript interpreter determines and assigns or reassigns the variable’s data type based on the type of data stored</a:t>
            </a:r>
          </a:p>
          <a:p>
            <a:pPr lvl="1"/>
            <a:r>
              <a:rPr lang="en-US" dirty="0" err="1">
                <a:latin typeface="Courier New" panose="02070309020205020404" pitchFamily="49" charset="0"/>
                <a:cs typeface="Courier New" panose="02070309020205020404" pitchFamily="49" charset="0"/>
              </a:rPr>
              <a:t>diffTypes</a:t>
            </a:r>
            <a:r>
              <a:rPr lang="en-US" dirty="0">
                <a:latin typeface="Courier New" panose="02070309020205020404" pitchFamily="49" charset="0"/>
                <a:cs typeface="Courier New" panose="02070309020205020404" pitchFamily="49" charset="0"/>
              </a:rPr>
              <a:t> = "Hello World!"; // String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diffTypes</a:t>
            </a:r>
            <a:r>
              <a:rPr lang="en-US" dirty="0">
                <a:latin typeface="Courier New" panose="02070309020205020404" pitchFamily="49" charset="0"/>
                <a:cs typeface="Courier New" panose="02070309020205020404" pitchFamily="49" charset="0"/>
              </a:rPr>
              <a:t> = 8;              // Integer number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diffTypes</a:t>
            </a:r>
            <a:r>
              <a:rPr lang="en-US" dirty="0">
                <a:latin typeface="Courier New" panose="02070309020205020404" pitchFamily="49" charset="0"/>
                <a:cs typeface="Courier New" panose="02070309020205020404" pitchFamily="49" charset="0"/>
              </a:rPr>
              <a:t> = 5.367;          // Floating-point number</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diffTypes</a:t>
            </a:r>
            <a:r>
              <a:rPr lang="en-US" dirty="0">
                <a:latin typeface="Courier New" panose="02070309020205020404" pitchFamily="49" charset="0"/>
                <a:cs typeface="Courier New" panose="02070309020205020404" pitchFamily="49" charset="0"/>
              </a:rPr>
              <a:t> = true;           // Boolean</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diffTypes</a:t>
            </a:r>
            <a:r>
              <a:rPr lang="en-US" dirty="0">
                <a:latin typeface="Courier New" panose="02070309020205020404" pitchFamily="49" charset="0"/>
                <a:cs typeface="Courier New" panose="02070309020205020404" pitchFamily="49" charset="0"/>
              </a:rPr>
              <a:t> = null;           // Null</a:t>
            </a:r>
          </a:p>
        </p:txBody>
      </p:sp>
    </p:spTree>
    <p:extLst>
      <p:ext uri="{BB962C8B-B14F-4D97-AF65-F5344CB8AC3E}">
        <p14:creationId xmlns:p14="http://schemas.microsoft.com/office/powerpoint/2010/main" val="2886306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4E11-3BC7-FE44-BE96-673D6F5A5112}"/>
              </a:ext>
            </a:extLst>
          </p:cNvPr>
          <p:cNvSpPr>
            <a:spLocks noGrp="1"/>
          </p:cNvSpPr>
          <p:nvPr>
            <p:ph type="title"/>
          </p:nvPr>
        </p:nvSpPr>
        <p:spPr/>
        <p:txBody>
          <a:bodyPr/>
          <a:lstStyle/>
          <a:p>
            <a:r>
              <a:rPr lang="en-US" dirty="0"/>
              <a:t>Working with Data Types (3 of 6)</a:t>
            </a:r>
          </a:p>
        </p:txBody>
      </p:sp>
      <p:sp>
        <p:nvSpPr>
          <p:cNvPr id="3" name="Text Placeholder 2">
            <a:extLst>
              <a:ext uri="{FF2B5EF4-FFF2-40B4-BE49-F238E27FC236}">
                <a16:creationId xmlns:a16="http://schemas.microsoft.com/office/drawing/2014/main" id="{92010558-F620-8A4E-AFBF-02FE79F2D994}"/>
              </a:ext>
            </a:extLst>
          </p:cNvPr>
          <p:cNvSpPr>
            <a:spLocks noGrp="1"/>
          </p:cNvSpPr>
          <p:nvPr>
            <p:ph type="body" sz="quarter" idx="17"/>
          </p:nvPr>
        </p:nvSpPr>
        <p:spPr/>
        <p:txBody>
          <a:bodyPr/>
          <a:lstStyle/>
          <a:p>
            <a:r>
              <a:rPr lang="en-US" dirty="0"/>
              <a:t>Working with numeric values</a:t>
            </a:r>
          </a:p>
          <a:p>
            <a:pPr lvl="1"/>
            <a:r>
              <a:rPr lang="en-US" b="1" dirty="0">
                <a:solidFill>
                  <a:srgbClr val="004A78"/>
                </a:solidFill>
              </a:rPr>
              <a:t>Integer</a:t>
            </a:r>
            <a:r>
              <a:rPr lang="en-US" b="1" dirty="0"/>
              <a:t>:</a:t>
            </a:r>
            <a:r>
              <a:rPr lang="en-US" dirty="0"/>
              <a:t> positive or negative number without decimal places</a:t>
            </a:r>
          </a:p>
          <a:p>
            <a:pPr lvl="1"/>
            <a:r>
              <a:rPr lang="en-US" b="1" dirty="0">
                <a:solidFill>
                  <a:srgbClr val="004A78"/>
                </a:solidFill>
              </a:rPr>
              <a:t>Floating point number</a:t>
            </a:r>
            <a:r>
              <a:rPr lang="en-US" b="1" dirty="0"/>
              <a:t>: </a:t>
            </a:r>
            <a:r>
              <a:rPr lang="en-US" dirty="0"/>
              <a:t>positive or negative numbers containing decimal places</a:t>
            </a:r>
          </a:p>
          <a:p>
            <a:pPr lvl="2"/>
            <a:r>
              <a:rPr lang="en-US" dirty="0"/>
              <a:t>Can be written in </a:t>
            </a:r>
            <a:r>
              <a:rPr lang="en-US" b="1" dirty="0">
                <a:solidFill>
                  <a:srgbClr val="004A78"/>
                </a:solidFill>
              </a:rPr>
              <a:t>exponential notation </a:t>
            </a:r>
            <a:r>
              <a:rPr lang="en-US" dirty="0"/>
              <a:t>(</a:t>
            </a:r>
            <a:r>
              <a:rPr lang="en-US" b="1" dirty="0">
                <a:solidFill>
                  <a:srgbClr val="004A78"/>
                </a:solidFill>
              </a:rPr>
              <a:t>scientific notation</a:t>
            </a:r>
            <a:r>
              <a:rPr lang="en-US" dirty="0"/>
              <a:t>):</a:t>
            </a:r>
            <a:br>
              <a:rPr lang="en-US" dirty="0"/>
            </a:br>
            <a:r>
              <a:rPr lang="en-US" dirty="0">
                <a:latin typeface="Courier New" panose="02070309020205020404" pitchFamily="49" charset="0"/>
                <a:cs typeface="Courier New" panose="02070309020205020404" pitchFamily="49" charset="0"/>
              </a:rPr>
              <a:t>2.0e6</a:t>
            </a:r>
            <a:r>
              <a:rPr lang="en-US" dirty="0"/>
              <a:t> = 2 ✖️ 10</a:t>
            </a:r>
            <a:r>
              <a:rPr lang="en-US" baseline="30000" dirty="0"/>
              <a:t>6</a:t>
            </a:r>
            <a:r>
              <a:rPr lang="en-US" dirty="0"/>
              <a:t> = 2,000,000</a:t>
            </a:r>
          </a:p>
          <a:p>
            <a:pPr lvl="1"/>
            <a:r>
              <a:rPr lang="en-US" dirty="0"/>
              <a:t>Use integers to calculate monetary values </a:t>
            </a:r>
          </a:p>
          <a:p>
            <a:pPr lvl="2"/>
            <a:r>
              <a:rPr lang="en-US" dirty="0"/>
              <a:t>Calculations on integer values, but not on floating point numbers, are the same in binary and decimal</a:t>
            </a:r>
          </a:p>
          <a:p>
            <a:r>
              <a:rPr lang="en-US" dirty="0"/>
              <a:t>Working with Boolean values</a:t>
            </a:r>
          </a:p>
          <a:p>
            <a:pPr lvl="1"/>
            <a:r>
              <a:rPr lang="en-US" b="1" dirty="0">
                <a:solidFill>
                  <a:srgbClr val="004A78"/>
                </a:solidFill>
              </a:rPr>
              <a:t>Boolean value</a:t>
            </a:r>
            <a:r>
              <a:rPr lang="en-US" b="1" dirty="0"/>
              <a:t>:</a:t>
            </a:r>
            <a:r>
              <a:rPr lang="en-US" dirty="0"/>
              <a:t> a logical value of true or false</a:t>
            </a:r>
          </a:p>
          <a:p>
            <a:pPr lvl="1"/>
            <a:r>
              <a:rPr lang="en-US" dirty="0"/>
              <a:t>Most often used for controlling program flow or for data comparisons</a:t>
            </a:r>
          </a:p>
        </p:txBody>
      </p:sp>
    </p:spTree>
    <p:extLst>
      <p:ext uri="{BB962C8B-B14F-4D97-AF65-F5344CB8AC3E}">
        <p14:creationId xmlns:p14="http://schemas.microsoft.com/office/powerpoint/2010/main" val="219849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75BF-8AFD-DE49-9C13-6401F7BFB1DE}"/>
              </a:ext>
            </a:extLst>
          </p:cNvPr>
          <p:cNvSpPr>
            <a:spLocks noGrp="1"/>
          </p:cNvSpPr>
          <p:nvPr>
            <p:ph type="title"/>
          </p:nvPr>
        </p:nvSpPr>
        <p:spPr/>
        <p:txBody>
          <a:bodyPr/>
          <a:lstStyle/>
          <a:p>
            <a:r>
              <a:rPr lang="en-US" dirty="0"/>
              <a:t>Working with Data Types (4 of 6)</a:t>
            </a:r>
          </a:p>
        </p:txBody>
      </p:sp>
      <p:sp>
        <p:nvSpPr>
          <p:cNvPr id="3" name="Text Placeholder 2">
            <a:extLst>
              <a:ext uri="{FF2B5EF4-FFF2-40B4-BE49-F238E27FC236}">
                <a16:creationId xmlns:a16="http://schemas.microsoft.com/office/drawing/2014/main" id="{2AE1C2D2-28E1-7F4C-9AD0-414F0060FB63}"/>
              </a:ext>
            </a:extLst>
          </p:cNvPr>
          <p:cNvSpPr>
            <a:spLocks noGrp="1"/>
          </p:cNvSpPr>
          <p:nvPr>
            <p:ph type="body" sz="quarter" idx="17"/>
          </p:nvPr>
        </p:nvSpPr>
        <p:spPr/>
        <p:txBody>
          <a:bodyPr/>
          <a:lstStyle/>
          <a:p>
            <a:r>
              <a:rPr lang="en-US" dirty="0"/>
              <a:t>Working with strings</a:t>
            </a:r>
          </a:p>
          <a:p>
            <a:pPr lvl="1"/>
            <a:r>
              <a:rPr lang="en-US" dirty="0"/>
              <a:t>Text string: zero or more characters surrounded by double or single quotation marks</a:t>
            </a:r>
          </a:p>
          <a:p>
            <a:pPr lvl="1"/>
            <a:r>
              <a:rPr lang="en-US" b="1" dirty="0">
                <a:solidFill>
                  <a:srgbClr val="004A78"/>
                </a:solidFill>
              </a:rPr>
              <a:t>Empty string</a:t>
            </a:r>
            <a:r>
              <a:rPr lang="en-US" b="1" dirty="0"/>
              <a:t>: </a:t>
            </a:r>
            <a:r>
              <a:rPr lang="en-US" dirty="0"/>
              <a:t>zero-length string value</a:t>
            </a:r>
          </a:p>
          <a:p>
            <a:pPr lvl="1"/>
            <a:r>
              <a:rPr lang="en-US" dirty="0"/>
              <a:t>Can use quotation marks within strings:</a:t>
            </a:r>
            <a:br>
              <a:rPr lang="en-US" dirty="0"/>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("Welcome to 'Fan Trick Photography’”);</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('Welcome to "Fan Trick Photography”’);</a:t>
            </a:r>
          </a:p>
          <a:p>
            <a:pPr lvl="1"/>
            <a:r>
              <a:rPr lang="en-US" dirty="0"/>
              <a:t>To split a text string onto a new line without causing an error:</a:t>
            </a:r>
          </a:p>
          <a:p>
            <a:pPr lvl="2"/>
            <a:r>
              <a:rPr lang="en-US" dirty="0"/>
              <a:t>Use two or more strings concatenated by the addition operator (</a:t>
            </a:r>
            <a:r>
              <a:rPr lang="en-US" dirty="0">
                <a:latin typeface="Courier New" panose="02070309020205020404" pitchFamily="49" charset="0"/>
                <a:cs typeface="Courier New" panose="02070309020205020404" pitchFamily="49" charset="0"/>
              </a:rPr>
              <a:t>+</a:t>
            </a:r>
            <a:r>
              <a:rPr lang="en-US" dirty="0"/>
              <a:t>)</a:t>
            </a:r>
          </a:p>
          <a:p>
            <a:pPr lvl="2"/>
            <a:r>
              <a:rPr lang="en-US" dirty="0"/>
              <a:t>For some browsers, end a line with the </a:t>
            </a:r>
            <a:r>
              <a:rPr lang="en-US" dirty="0">
                <a:latin typeface="Courier New" panose="02070309020205020404" pitchFamily="49" charset="0"/>
                <a:cs typeface="Courier New" panose="02070309020205020404" pitchFamily="49" charset="0"/>
              </a:rPr>
              <a:t>\</a:t>
            </a:r>
            <a:r>
              <a:rPr lang="en-US" dirty="0"/>
              <a:t> character to indicate the string continues</a:t>
            </a:r>
          </a:p>
          <a:p>
            <a:pPr lvl="2"/>
            <a:r>
              <a:rPr lang="en-US" dirty="0"/>
              <a:t>Create a </a:t>
            </a:r>
            <a:r>
              <a:rPr lang="en-US" b="1" dirty="0">
                <a:solidFill>
                  <a:srgbClr val="004A78"/>
                </a:solidFill>
              </a:rPr>
              <a:t>template literal </a:t>
            </a:r>
            <a:r>
              <a:rPr lang="en-US" dirty="0"/>
              <a:t>by enclosing the string in backtick characters (</a:t>
            </a:r>
            <a:r>
              <a:rPr lang="en-US" dirty="0">
                <a:latin typeface="Courier New" panose="02070309020205020404" pitchFamily="49" charset="0"/>
                <a:cs typeface="Courier New" panose="02070309020205020404" pitchFamily="49" charset="0"/>
              </a:rPr>
              <a:t>`</a:t>
            </a:r>
            <a:r>
              <a:rPr lang="en-US" dirty="0"/>
              <a:t>)</a:t>
            </a:r>
          </a:p>
        </p:txBody>
      </p:sp>
    </p:spTree>
    <p:extLst>
      <p:ext uri="{BB962C8B-B14F-4D97-AF65-F5344CB8AC3E}">
        <p14:creationId xmlns:p14="http://schemas.microsoft.com/office/powerpoint/2010/main" val="357812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477F-33EF-0943-8F1C-3E18411A0952}"/>
              </a:ext>
            </a:extLst>
          </p:cNvPr>
          <p:cNvSpPr>
            <a:spLocks noGrp="1"/>
          </p:cNvSpPr>
          <p:nvPr>
            <p:ph type="title"/>
          </p:nvPr>
        </p:nvSpPr>
        <p:spPr/>
        <p:txBody>
          <a:bodyPr/>
          <a:lstStyle/>
          <a:p>
            <a:r>
              <a:rPr lang="en-US" dirty="0"/>
              <a:t>Working with Data Types (5 of 6)</a:t>
            </a:r>
          </a:p>
        </p:txBody>
      </p:sp>
      <p:sp>
        <p:nvSpPr>
          <p:cNvPr id="3" name="Text Placeholder 2">
            <a:extLst>
              <a:ext uri="{FF2B5EF4-FFF2-40B4-BE49-F238E27FC236}">
                <a16:creationId xmlns:a16="http://schemas.microsoft.com/office/drawing/2014/main" id="{005AD857-EE47-B744-8634-67E163E49A9E}"/>
              </a:ext>
            </a:extLst>
          </p:cNvPr>
          <p:cNvSpPr>
            <a:spLocks noGrp="1"/>
          </p:cNvSpPr>
          <p:nvPr>
            <p:ph type="body" sz="quarter" idx="17"/>
          </p:nvPr>
        </p:nvSpPr>
        <p:spPr/>
        <p:txBody>
          <a:bodyPr/>
          <a:lstStyle/>
          <a:p>
            <a:r>
              <a:rPr lang="en-US" dirty="0"/>
              <a:t>Escape characters and sequences</a:t>
            </a:r>
          </a:p>
          <a:p>
            <a:pPr lvl="1"/>
            <a:r>
              <a:rPr lang="en-US" dirty="0"/>
              <a:t>An </a:t>
            </a:r>
            <a:r>
              <a:rPr lang="en-US" b="1" dirty="0">
                <a:solidFill>
                  <a:srgbClr val="004A78"/>
                </a:solidFill>
              </a:rPr>
              <a:t>escape character </a:t>
            </a:r>
            <a:r>
              <a:rPr lang="en-US" dirty="0"/>
              <a:t>is placed before characters within strings to indicate that they are to be treated as regular keyboard characters, not as syntax</a:t>
            </a:r>
          </a:p>
          <a:p>
            <a:pPr lvl="1"/>
            <a:r>
              <a:rPr lang="en-US" dirty="0"/>
              <a:t>JavaScript’s escape character is the backslash (</a:t>
            </a:r>
            <a:r>
              <a:rPr lang="en-US" dirty="0">
                <a:latin typeface="Courier New" panose="02070309020205020404" pitchFamily="49" charset="0"/>
                <a:cs typeface="Courier New" panose="02070309020205020404" pitchFamily="49" charset="0"/>
              </a:rPr>
              <a:t>\</a:t>
            </a:r>
            <a:r>
              <a:rPr lang="en-US" dirty="0"/>
              <a:t>)</a:t>
            </a:r>
          </a:p>
          <a:p>
            <a:pPr lvl="1"/>
            <a:r>
              <a:rPr lang="en-US" b="1" dirty="0">
                <a:solidFill>
                  <a:srgbClr val="004A78"/>
                </a:solidFill>
              </a:rPr>
              <a:t>Escape sequence</a:t>
            </a:r>
            <a:r>
              <a:rPr lang="en-US" b="1" dirty="0"/>
              <a:t>: </a:t>
            </a:r>
            <a:r>
              <a:rPr lang="en-US" dirty="0"/>
              <a:t>combination of an escape character with a specific character, usually to carry out a special function</a:t>
            </a:r>
          </a:p>
        </p:txBody>
      </p:sp>
    </p:spTree>
    <p:extLst>
      <p:ext uri="{BB962C8B-B14F-4D97-AF65-F5344CB8AC3E}">
        <p14:creationId xmlns:p14="http://schemas.microsoft.com/office/powerpoint/2010/main" val="374674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3C2C-5683-A34E-A758-81CC29144338}"/>
              </a:ext>
            </a:extLst>
          </p:cNvPr>
          <p:cNvSpPr>
            <a:spLocks noGrp="1"/>
          </p:cNvSpPr>
          <p:nvPr>
            <p:ph type="title"/>
          </p:nvPr>
        </p:nvSpPr>
        <p:spPr/>
        <p:txBody>
          <a:bodyPr/>
          <a:lstStyle/>
          <a:p>
            <a:r>
              <a:rPr lang="en-US" dirty="0"/>
              <a:t>Working with Data Types (6 of 6)</a:t>
            </a:r>
          </a:p>
        </p:txBody>
      </p:sp>
      <p:graphicFrame>
        <p:nvGraphicFramePr>
          <p:cNvPr id="4" name="Table Placeholder 3">
            <a:extLst>
              <a:ext uri="{FF2B5EF4-FFF2-40B4-BE49-F238E27FC236}">
                <a16:creationId xmlns:a16="http://schemas.microsoft.com/office/drawing/2014/main" id="{A7679B7D-5A23-154A-A185-F358B09A17DE}"/>
              </a:ext>
            </a:extLst>
          </p:cNvPr>
          <p:cNvGraphicFramePr>
            <a:graphicFrameLocks noGrp="1"/>
          </p:cNvGraphicFramePr>
          <p:nvPr>
            <p:ph type="tbl" sz="quarter" idx="10"/>
            <p:extLst>
              <p:ext uri="{D42A27DB-BD31-4B8C-83A1-F6EECF244321}">
                <p14:modId xmlns:p14="http://schemas.microsoft.com/office/powerpoint/2010/main" val="2612303392"/>
              </p:ext>
            </p:extLst>
          </p:nvPr>
        </p:nvGraphicFramePr>
        <p:xfrm>
          <a:off x="838199" y="1168699"/>
          <a:ext cx="10515600" cy="5090160"/>
        </p:xfrm>
        <a:graphic>
          <a:graphicData uri="http://schemas.openxmlformats.org/drawingml/2006/table">
            <a:tbl>
              <a:tblPr firstRow="1" bandRow="1">
                <a:tableStyleId>{5C22544A-7EE6-4342-B048-85BDC9FD1C3A}</a:tableStyleId>
              </a:tblPr>
              <a:tblGrid>
                <a:gridCol w="1798675">
                  <a:extLst>
                    <a:ext uri="{9D8B030D-6E8A-4147-A177-3AD203B41FA5}">
                      <a16:colId xmlns:a16="http://schemas.microsoft.com/office/drawing/2014/main" val="132533130"/>
                    </a:ext>
                  </a:extLst>
                </a:gridCol>
                <a:gridCol w="8716925">
                  <a:extLst>
                    <a:ext uri="{9D8B030D-6E8A-4147-A177-3AD203B41FA5}">
                      <a16:colId xmlns:a16="http://schemas.microsoft.com/office/drawing/2014/main" val="869154466"/>
                    </a:ext>
                  </a:extLst>
                </a:gridCol>
              </a:tblGrid>
              <a:tr h="370840">
                <a:tc>
                  <a:txBody>
                    <a:bodyPr/>
                    <a:lstStyle/>
                    <a:p>
                      <a:r>
                        <a:rPr lang="en-US" dirty="0"/>
                        <a:t>Escape Sequence</a:t>
                      </a:r>
                    </a:p>
                  </a:txBody>
                  <a:tcPr/>
                </a:tc>
                <a:tc>
                  <a:txBody>
                    <a:bodyPr/>
                    <a:lstStyle/>
                    <a:p>
                      <a:r>
                        <a:rPr lang="en-US" dirty="0"/>
                        <a:t>Character</a:t>
                      </a:r>
                    </a:p>
                  </a:txBody>
                  <a:tcPr/>
                </a:tc>
                <a:extLst>
                  <a:ext uri="{0D108BD9-81ED-4DB2-BD59-A6C34878D82A}">
                    <a16:rowId xmlns:a16="http://schemas.microsoft.com/office/drawing/2014/main" val="2952840878"/>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Backslash</a:t>
                      </a:r>
                    </a:p>
                  </a:txBody>
                  <a:tcPr/>
                </a:tc>
                <a:extLst>
                  <a:ext uri="{0D108BD9-81ED-4DB2-BD59-A6C34878D82A}">
                    <a16:rowId xmlns:a16="http://schemas.microsoft.com/office/drawing/2014/main" val="3249384852"/>
                  </a:ext>
                </a:extLst>
              </a:tr>
              <a:tr h="370840">
                <a:tc>
                  <a:txBody>
                    <a:bodyPr/>
                    <a:lstStyle/>
                    <a:p>
                      <a:r>
                        <a:rPr lang="en-US" dirty="0">
                          <a:latin typeface="Courier New" panose="02070309020205020404" pitchFamily="49" charset="0"/>
                          <a:cs typeface="Courier New" panose="02070309020205020404" pitchFamily="49" charset="0"/>
                        </a:rPr>
                        <a:t>\b</a:t>
                      </a:r>
                    </a:p>
                  </a:txBody>
                  <a:tcPr/>
                </a:tc>
                <a:tc>
                  <a:txBody>
                    <a:bodyPr/>
                    <a:lstStyle/>
                    <a:p>
                      <a:r>
                        <a:rPr lang="en-US" dirty="0"/>
                        <a:t>Backspace</a:t>
                      </a:r>
                    </a:p>
                  </a:txBody>
                  <a:tcPr/>
                </a:tc>
                <a:extLst>
                  <a:ext uri="{0D108BD9-81ED-4DB2-BD59-A6C34878D82A}">
                    <a16:rowId xmlns:a16="http://schemas.microsoft.com/office/drawing/2014/main" val="795562716"/>
                  </a:ext>
                </a:extLst>
              </a:tr>
              <a:tr h="370840">
                <a:tc>
                  <a:txBody>
                    <a:bodyPr/>
                    <a:lstStyle/>
                    <a:p>
                      <a:r>
                        <a:rPr lang="en-US" dirty="0">
                          <a:latin typeface="Courier New" panose="02070309020205020404" pitchFamily="49" charset="0"/>
                          <a:cs typeface="Courier New" panose="02070309020205020404" pitchFamily="49" charset="0"/>
                        </a:rPr>
                        <a:t>\r</a:t>
                      </a:r>
                    </a:p>
                  </a:txBody>
                  <a:tcPr/>
                </a:tc>
                <a:tc>
                  <a:txBody>
                    <a:bodyPr/>
                    <a:lstStyle/>
                    <a:p>
                      <a:r>
                        <a:rPr lang="en-US" dirty="0"/>
                        <a:t>Carriage return</a:t>
                      </a:r>
                    </a:p>
                  </a:txBody>
                  <a:tcPr/>
                </a:tc>
                <a:extLst>
                  <a:ext uri="{0D108BD9-81ED-4DB2-BD59-A6C34878D82A}">
                    <a16:rowId xmlns:a16="http://schemas.microsoft.com/office/drawing/2014/main" val="3190719997"/>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Double quotation mark</a:t>
                      </a:r>
                    </a:p>
                  </a:txBody>
                  <a:tcPr/>
                </a:tc>
                <a:extLst>
                  <a:ext uri="{0D108BD9-81ED-4DB2-BD59-A6C34878D82A}">
                    <a16:rowId xmlns:a16="http://schemas.microsoft.com/office/drawing/2014/main" val="1276762865"/>
                  </a:ext>
                </a:extLst>
              </a:tr>
              <a:tr h="370840">
                <a:tc>
                  <a:txBody>
                    <a:bodyPr/>
                    <a:lstStyle/>
                    <a:p>
                      <a:r>
                        <a:rPr lang="en-US" dirty="0">
                          <a:latin typeface="Courier New" panose="02070309020205020404" pitchFamily="49" charset="0"/>
                          <a:cs typeface="Courier New" panose="02070309020205020404" pitchFamily="49" charset="0"/>
                        </a:rPr>
                        <a:t>\f</a:t>
                      </a:r>
                    </a:p>
                  </a:txBody>
                  <a:tcPr/>
                </a:tc>
                <a:tc>
                  <a:txBody>
                    <a:bodyPr/>
                    <a:lstStyle/>
                    <a:p>
                      <a:r>
                        <a:rPr lang="en-US" dirty="0"/>
                        <a:t>Form feed</a:t>
                      </a:r>
                    </a:p>
                  </a:txBody>
                  <a:tcPr/>
                </a:tc>
                <a:extLst>
                  <a:ext uri="{0D108BD9-81ED-4DB2-BD59-A6C34878D82A}">
                    <a16:rowId xmlns:a16="http://schemas.microsoft.com/office/drawing/2014/main" val="3545927240"/>
                  </a:ext>
                </a:extLst>
              </a:tr>
              <a:tr h="370840">
                <a:tc>
                  <a:txBody>
                    <a:bodyPr/>
                    <a:lstStyle/>
                    <a:p>
                      <a:r>
                        <a:rPr lang="en-US" dirty="0">
                          <a:latin typeface="Courier New" panose="02070309020205020404" pitchFamily="49" charset="0"/>
                          <a:cs typeface="Courier New" panose="02070309020205020404" pitchFamily="49" charset="0"/>
                        </a:rPr>
                        <a:t>\t</a:t>
                      </a:r>
                    </a:p>
                  </a:txBody>
                  <a:tcPr/>
                </a:tc>
                <a:tc>
                  <a:txBody>
                    <a:bodyPr/>
                    <a:lstStyle/>
                    <a:p>
                      <a:r>
                        <a:rPr lang="en-US" dirty="0"/>
                        <a:t>Horizontal tab</a:t>
                      </a:r>
                    </a:p>
                  </a:txBody>
                  <a:tcPr/>
                </a:tc>
                <a:extLst>
                  <a:ext uri="{0D108BD9-81ED-4DB2-BD59-A6C34878D82A}">
                    <a16:rowId xmlns:a16="http://schemas.microsoft.com/office/drawing/2014/main" val="1807163872"/>
                  </a:ext>
                </a:extLst>
              </a:tr>
              <a:tr h="370840">
                <a:tc>
                  <a:txBody>
                    <a:bodyPr/>
                    <a:lstStyle/>
                    <a:p>
                      <a:r>
                        <a:rPr lang="en-US" dirty="0">
                          <a:latin typeface="Courier New" panose="02070309020205020404" pitchFamily="49" charset="0"/>
                          <a:cs typeface="Courier New" panose="02070309020205020404" pitchFamily="49" charset="0"/>
                        </a:rPr>
                        <a:t>\n</a:t>
                      </a:r>
                    </a:p>
                  </a:txBody>
                  <a:tcPr/>
                </a:tc>
                <a:tc>
                  <a:txBody>
                    <a:bodyPr/>
                    <a:lstStyle/>
                    <a:p>
                      <a:r>
                        <a:rPr lang="en-US" dirty="0"/>
                        <a:t>Newline</a:t>
                      </a:r>
                    </a:p>
                  </a:txBody>
                  <a:tcPr/>
                </a:tc>
                <a:extLst>
                  <a:ext uri="{0D108BD9-81ED-4DB2-BD59-A6C34878D82A}">
                    <a16:rowId xmlns:a16="http://schemas.microsoft.com/office/drawing/2014/main" val="3500061199"/>
                  </a:ext>
                </a:extLst>
              </a:tr>
              <a:tr h="370840">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t>Null character</a:t>
                      </a:r>
                    </a:p>
                  </a:txBody>
                  <a:tcPr/>
                </a:tc>
                <a:extLst>
                  <a:ext uri="{0D108BD9-81ED-4DB2-BD59-A6C34878D82A}">
                    <a16:rowId xmlns:a16="http://schemas.microsoft.com/office/drawing/2014/main" val="355570273"/>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Single quotation mark (apostrophe)</a:t>
                      </a:r>
                    </a:p>
                  </a:txBody>
                  <a:tcPr/>
                </a:tc>
                <a:extLst>
                  <a:ext uri="{0D108BD9-81ED-4DB2-BD59-A6C34878D82A}">
                    <a16:rowId xmlns:a16="http://schemas.microsoft.com/office/drawing/2014/main" val="2681894645"/>
                  </a:ext>
                </a:extLst>
              </a:tr>
              <a:tr h="370840">
                <a:tc>
                  <a:txBody>
                    <a:bodyPr/>
                    <a:lstStyle/>
                    <a:p>
                      <a:r>
                        <a:rPr lang="en-US" dirty="0">
                          <a:latin typeface="Courier New" panose="02070309020205020404" pitchFamily="49" charset="0"/>
                          <a:cs typeface="Courier New" panose="02070309020205020404" pitchFamily="49" charset="0"/>
                        </a:rPr>
                        <a:t>\v</a:t>
                      </a:r>
                    </a:p>
                  </a:txBody>
                  <a:tcPr/>
                </a:tc>
                <a:tc>
                  <a:txBody>
                    <a:bodyPr/>
                    <a:lstStyle/>
                    <a:p>
                      <a:r>
                        <a:rPr lang="en-US" dirty="0"/>
                        <a:t>Vertical tab</a:t>
                      </a:r>
                    </a:p>
                  </a:txBody>
                  <a:tcPr/>
                </a:tc>
                <a:extLst>
                  <a:ext uri="{0D108BD9-81ED-4DB2-BD59-A6C34878D82A}">
                    <a16:rowId xmlns:a16="http://schemas.microsoft.com/office/drawing/2014/main" val="1416799069"/>
                  </a:ext>
                </a:extLst>
              </a:tr>
              <a:tr h="370840">
                <a:tc>
                  <a: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i="1" dirty="0" err="1">
                          <a:latin typeface="Courier New" panose="02070309020205020404" pitchFamily="49" charset="0"/>
                          <a:cs typeface="Courier New" panose="02070309020205020404" pitchFamily="49" charset="0"/>
                        </a:rPr>
                        <a:t>XX</a:t>
                      </a:r>
                      <a:endParaRPr lang="en-US" i="1" dirty="0">
                        <a:latin typeface="Courier New" panose="02070309020205020404" pitchFamily="49" charset="0"/>
                        <a:cs typeface="Courier New" panose="02070309020205020404" pitchFamily="49" charset="0"/>
                      </a:endParaRPr>
                    </a:p>
                  </a:txBody>
                  <a:tcPr/>
                </a:tc>
                <a:tc>
                  <a:txBody>
                    <a:bodyPr/>
                    <a:lstStyle/>
                    <a:p>
                      <a:r>
                        <a:rPr lang="en-US" dirty="0"/>
                        <a:t>Latin-1 character specified by the </a:t>
                      </a:r>
                      <a:r>
                        <a:rPr lang="en-US" i="1" dirty="0"/>
                        <a:t>XX</a:t>
                      </a:r>
                      <a:r>
                        <a:rPr lang="en-US" dirty="0"/>
                        <a:t> characters, which represent two hexadecimal digits</a:t>
                      </a:r>
                    </a:p>
                  </a:txBody>
                  <a:tcPr/>
                </a:tc>
                <a:extLst>
                  <a:ext uri="{0D108BD9-81ED-4DB2-BD59-A6C34878D82A}">
                    <a16:rowId xmlns:a16="http://schemas.microsoft.com/office/drawing/2014/main" val="1975622776"/>
                  </a:ext>
                </a:extLst>
              </a:tr>
              <a:tr h="370840">
                <a:tc>
                  <a: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a:t>
                      </a:r>
                      <a:r>
                        <a:rPr lang="en-US" i="1" dirty="0" err="1">
                          <a:latin typeface="Courier New" panose="02070309020205020404" pitchFamily="49" charset="0"/>
                          <a:cs typeface="Courier New" panose="02070309020205020404" pitchFamily="49" charset="0"/>
                        </a:rPr>
                        <a:t>XXXX</a:t>
                      </a:r>
                      <a:endParaRPr lang="en-US" i="1" dirty="0">
                        <a:latin typeface="Courier New" panose="02070309020205020404" pitchFamily="49" charset="0"/>
                        <a:cs typeface="Courier New" panose="02070309020205020404" pitchFamily="49" charset="0"/>
                      </a:endParaRPr>
                    </a:p>
                  </a:txBody>
                  <a:tcPr/>
                </a:tc>
                <a:tc>
                  <a:txBody>
                    <a:bodyPr/>
                    <a:lstStyle/>
                    <a:p>
                      <a:r>
                        <a:rPr lang="en-US" dirty="0"/>
                        <a:t>Unicode character specified by the </a:t>
                      </a:r>
                      <a:r>
                        <a:rPr lang="en-US" i="1" dirty="0"/>
                        <a:t>XXXX</a:t>
                      </a:r>
                      <a:r>
                        <a:rPr lang="en-US" dirty="0"/>
                        <a:t> characters, which represent four hexadecimal digits</a:t>
                      </a:r>
                    </a:p>
                  </a:txBody>
                  <a:tcPr/>
                </a:tc>
                <a:extLst>
                  <a:ext uri="{0D108BD9-81ED-4DB2-BD59-A6C34878D82A}">
                    <a16:rowId xmlns:a16="http://schemas.microsoft.com/office/drawing/2014/main" val="930480466"/>
                  </a:ext>
                </a:extLst>
              </a:tr>
            </a:tbl>
          </a:graphicData>
        </a:graphic>
      </p:graphicFrame>
    </p:spTree>
    <p:extLst>
      <p:ext uri="{BB962C8B-B14F-4D97-AF65-F5344CB8AC3E}">
        <p14:creationId xmlns:p14="http://schemas.microsoft.com/office/powerpoint/2010/main" val="2739045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CE3B-77EE-AD4D-A0E6-509EE510B4CE}"/>
              </a:ext>
            </a:extLst>
          </p:cNvPr>
          <p:cNvSpPr>
            <a:spLocks noGrp="1"/>
          </p:cNvSpPr>
          <p:nvPr>
            <p:ph type="title"/>
          </p:nvPr>
        </p:nvSpPr>
        <p:spPr/>
        <p:txBody>
          <a:bodyPr/>
          <a:lstStyle/>
          <a:p>
            <a:r>
              <a:rPr lang="en-US" dirty="0"/>
              <a:t>Using Operators to Build Expressions (1 of 9)</a:t>
            </a:r>
          </a:p>
        </p:txBody>
      </p:sp>
      <p:sp>
        <p:nvSpPr>
          <p:cNvPr id="3" name="Text Placeholder 2">
            <a:extLst>
              <a:ext uri="{FF2B5EF4-FFF2-40B4-BE49-F238E27FC236}">
                <a16:creationId xmlns:a16="http://schemas.microsoft.com/office/drawing/2014/main" id="{38F32A3B-8BEC-884D-B4AA-1DC22E96E117}"/>
              </a:ext>
            </a:extLst>
          </p:cNvPr>
          <p:cNvSpPr>
            <a:spLocks noGrp="1"/>
          </p:cNvSpPr>
          <p:nvPr>
            <p:ph type="body" sz="quarter" idx="17"/>
          </p:nvPr>
        </p:nvSpPr>
        <p:spPr>
          <a:xfrm>
            <a:off x="743576" y="1638300"/>
            <a:ext cx="10711543" cy="977309"/>
          </a:xfrm>
        </p:spPr>
        <p:txBody>
          <a:bodyPr>
            <a:normAutofit fontScale="92500" lnSpcReduction="10000"/>
          </a:bodyPr>
          <a:lstStyle/>
          <a:p>
            <a:r>
              <a:rPr lang="en-US" dirty="0"/>
              <a:t>Two types of JavaScript operators: binary and unary</a:t>
            </a:r>
          </a:p>
          <a:p>
            <a:r>
              <a:rPr lang="en-US" b="1" dirty="0">
                <a:solidFill>
                  <a:srgbClr val="004A78"/>
                </a:solidFill>
              </a:rPr>
              <a:t>Binary operator</a:t>
            </a:r>
            <a:r>
              <a:rPr lang="en-US" b="1" dirty="0"/>
              <a:t>: </a:t>
            </a:r>
            <a:r>
              <a:rPr lang="en-US" dirty="0"/>
              <a:t>requires an operand before and after the operator</a:t>
            </a:r>
          </a:p>
          <a:p>
            <a:r>
              <a:rPr lang="en-US" b="1" dirty="0">
                <a:solidFill>
                  <a:srgbClr val="004A78"/>
                </a:solidFill>
              </a:rPr>
              <a:t>Arithmetic operators</a:t>
            </a:r>
            <a:r>
              <a:rPr lang="en-US" b="1" dirty="0"/>
              <a:t>: </a:t>
            </a:r>
            <a:r>
              <a:rPr lang="en-US" dirty="0"/>
              <a:t>operators used to perform mathematical operations</a:t>
            </a:r>
          </a:p>
        </p:txBody>
      </p:sp>
      <p:graphicFrame>
        <p:nvGraphicFramePr>
          <p:cNvPr id="4" name="Table 3">
            <a:extLst>
              <a:ext uri="{FF2B5EF4-FFF2-40B4-BE49-F238E27FC236}">
                <a16:creationId xmlns:a16="http://schemas.microsoft.com/office/drawing/2014/main" id="{B5645EA6-D5CE-E24C-AE67-3731089984BF}"/>
              </a:ext>
            </a:extLst>
          </p:cNvPr>
          <p:cNvGraphicFramePr>
            <a:graphicFrameLocks noGrp="1"/>
          </p:cNvGraphicFramePr>
          <p:nvPr>
            <p:extLst>
              <p:ext uri="{D42A27DB-BD31-4B8C-83A1-F6EECF244321}">
                <p14:modId xmlns:p14="http://schemas.microsoft.com/office/powerpoint/2010/main" val="1874373032"/>
              </p:ext>
            </p:extLst>
          </p:nvPr>
        </p:nvGraphicFramePr>
        <p:xfrm>
          <a:off x="838200" y="2973767"/>
          <a:ext cx="10515600" cy="2865120"/>
        </p:xfrm>
        <a:graphic>
          <a:graphicData uri="http://schemas.openxmlformats.org/drawingml/2006/table">
            <a:tbl>
              <a:tblPr firstRow="1" bandRow="1">
                <a:tableStyleId>{5C22544A-7EE6-4342-B048-85BDC9FD1C3A}</a:tableStyleId>
              </a:tblPr>
              <a:tblGrid>
                <a:gridCol w="1203251">
                  <a:extLst>
                    <a:ext uri="{9D8B030D-6E8A-4147-A177-3AD203B41FA5}">
                      <a16:colId xmlns:a16="http://schemas.microsoft.com/office/drawing/2014/main" val="1320914282"/>
                    </a:ext>
                  </a:extLst>
                </a:gridCol>
                <a:gridCol w="5720316">
                  <a:extLst>
                    <a:ext uri="{9D8B030D-6E8A-4147-A177-3AD203B41FA5}">
                      <a16:colId xmlns:a16="http://schemas.microsoft.com/office/drawing/2014/main" val="3760261163"/>
                    </a:ext>
                  </a:extLst>
                </a:gridCol>
                <a:gridCol w="2424224">
                  <a:extLst>
                    <a:ext uri="{9D8B030D-6E8A-4147-A177-3AD203B41FA5}">
                      <a16:colId xmlns:a16="http://schemas.microsoft.com/office/drawing/2014/main" val="2963896795"/>
                    </a:ext>
                  </a:extLst>
                </a:gridCol>
                <a:gridCol w="1167809">
                  <a:extLst>
                    <a:ext uri="{9D8B030D-6E8A-4147-A177-3AD203B41FA5}">
                      <a16:colId xmlns:a16="http://schemas.microsoft.com/office/drawing/2014/main" val="3360259392"/>
                    </a:ext>
                  </a:extLst>
                </a:gridCol>
              </a:tblGrid>
              <a:tr h="370840">
                <a:tc>
                  <a:txBody>
                    <a:bodyPr/>
                    <a:lstStyle/>
                    <a:p>
                      <a:r>
                        <a:rPr lang="en-US" dirty="0"/>
                        <a:t>Operator</a:t>
                      </a:r>
                    </a:p>
                  </a:txBody>
                  <a:tcPr/>
                </a:tc>
                <a:tc>
                  <a:txBody>
                    <a:bodyPr/>
                    <a:lstStyle/>
                    <a:p>
                      <a:r>
                        <a:rPr lang="en-US" dirty="0"/>
                        <a:t>Description</a:t>
                      </a:r>
                    </a:p>
                  </a:txBody>
                  <a:tcPr/>
                </a:tc>
                <a:tc>
                  <a:txBody>
                    <a:bodyPr/>
                    <a:lstStyle/>
                    <a:p>
                      <a:r>
                        <a:rPr lang="en-US" dirty="0"/>
                        <a:t>Expression</a:t>
                      </a:r>
                    </a:p>
                  </a:txBody>
                  <a:tcPr/>
                </a:tc>
                <a:tc>
                  <a:txBody>
                    <a:bodyPr/>
                    <a:lstStyle/>
                    <a:p>
                      <a:r>
                        <a:rPr lang="en-US" dirty="0"/>
                        <a:t>Returns</a:t>
                      </a:r>
                    </a:p>
                  </a:txBody>
                  <a:tcPr/>
                </a:tc>
                <a:extLst>
                  <a:ext uri="{0D108BD9-81ED-4DB2-BD59-A6C34878D82A}">
                    <a16:rowId xmlns:a16="http://schemas.microsoft.com/office/drawing/2014/main" val="3167351934"/>
                  </a:ext>
                </a:extLst>
              </a:tr>
              <a:tr h="370840">
                <a:tc>
                  <a:txBody>
                    <a:bodyPr/>
                    <a:lstStyle/>
                    <a:p>
                      <a:r>
                        <a:rPr lang="en-US" dirty="0"/>
                        <a:t>+</a:t>
                      </a:r>
                    </a:p>
                  </a:txBody>
                  <a:tcPr/>
                </a:tc>
                <a:tc>
                  <a:txBody>
                    <a:bodyPr/>
                    <a:lstStyle/>
                    <a:p>
                      <a:r>
                        <a:rPr lang="en-US" dirty="0"/>
                        <a:t>Combines or adds two items</a:t>
                      </a:r>
                    </a:p>
                  </a:txBody>
                  <a:tcPr/>
                </a:tc>
                <a:tc>
                  <a:txBody>
                    <a:bodyPr/>
                    <a:lstStyle/>
                    <a:p>
                      <a:r>
                        <a:rPr lang="en-US" dirty="0"/>
                        <a:t>12 + 3</a:t>
                      </a:r>
                    </a:p>
                  </a:txBody>
                  <a:tcPr/>
                </a:tc>
                <a:tc>
                  <a:txBody>
                    <a:bodyPr/>
                    <a:lstStyle/>
                    <a:p>
                      <a:r>
                        <a:rPr lang="en-US" dirty="0"/>
                        <a:t>15</a:t>
                      </a:r>
                    </a:p>
                  </a:txBody>
                  <a:tcPr/>
                </a:tc>
                <a:extLst>
                  <a:ext uri="{0D108BD9-81ED-4DB2-BD59-A6C34878D82A}">
                    <a16:rowId xmlns:a16="http://schemas.microsoft.com/office/drawing/2014/main" val="687992541"/>
                  </a:ext>
                </a:extLst>
              </a:tr>
              <a:tr h="370840">
                <a:tc>
                  <a:txBody>
                    <a:bodyPr/>
                    <a:lstStyle/>
                    <a:p>
                      <a:r>
                        <a:rPr lang="en-US" dirty="0"/>
                        <a:t>–</a:t>
                      </a:r>
                    </a:p>
                  </a:txBody>
                  <a:tcPr/>
                </a:tc>
                <a:tc>
                  <a:txBody>
                    <a:bodyPr/>
                    <a:lstStyle/>
                    <a:p>
                      <a:r>
                        <a:rPr lang="en-US" dirty="0"/>
                        <a:t>Subtracts one item from another</a:t>
                      </a:r>
                    </a:p>
                  </a:txBody>
                  <a:tcPr/>
                </a:tc>
                <a:tc>
                  <a:txBody>
                    <a:bodyPr/>
                    <a:lstStyle/>
                    <a:p>
                      <a:r>
                        <a:rPr lang="en-US" dirty="0"/>
                        <a:t>12 – 3</a:t>
                      </a:r>
                    </a:p>
                  </a:txBody>
                  <a:tcPr/>
                </a:tc>
                <a:tc>
                  <a:txBody>
                    <a:bodyPr/>
                    <a:lstStyle/>
                    <a:p>
                      <a:r>
                        <a:rPr lang="en-US" dirty="0"/>
                        <a:t>9</a:t>
                      </a:r>
                    </a:p>
                  </a:txBody>
                  <a:tcPr/>
                </a:tc>
                <a:extLst>
                  <a:ext uri="{0D108BD9-81ED-4DB2-BD59-A6C34878D82A}">
                    <a16:rowId xmlns:a16="http://schemas.microsoft.com/office/drawing/2014/main" val="4266678399"/>
                  </a:ext>
                </a:extLst>
              </a:tr>
              <a:tr h="370840">
                <a:tc>
                  <a:txBody>
                    <a:bodyPr/>
                    <a:lstStyle/>
                    <a:p>
                      <a:r>
                        <a:rPr lang="en-US" dirty="0"/>
                        <a:t>*</a:t>
                      </a:r>
                    </a:p>
                  </a:txBody>
                  <a:tcPr/>
                </a:tc>
                <a:tc>
                  <a:txBody>
                    <a:bodyPr/>
                    <a:lstStyle/>
                    <a:p>
                      <a:r>
                        <a:rPr lang="en-US" dirty="0"/>
                        <a:t>Multiplies two items</a:t>
                      </a:r>
                    </a:p>
                  </a:txBody>
                  <a:tcPr/>
                </a:tc>
                <a:tc>
                  <a:txBody>
                    <a:bodyPr/>
                    <a:lstStyle/>
                    <a:p>
                      <a:r>
                        <a:rPr lang="en-US" dirty="0"/>
                        <a:t>12*3</a:t>
                      </a:r>
                    </a:p>
                  </a:txBody>
                  <a:tcPr/>
                </a:tc>
                <a:tc>
                  <a:txBody>
                    <a:bodyPr/>
                    <a:lstStyle/>
                    <a:p>
                      <a:r>
                        <a:rPr lang="en-US" dirty="0"/>
                        <a:t>36</a:t>
                      </a:r>
                    </a:p>
                  </a:txBody>
                  <a:tcPr/>
                </a:tc>
                <a:extLst>
                  <a:ext uri="{0D108BD9-81ED-4DB2-BD59-A6C34878D82A}">
                    <a16:rowId xmlns:a16="http://schemas.microsoft.com/office/drawing/2014/main" val="4002239443"/>
                  </a:ext>
                </a:extLst>
              </a:tr>
              <a:tr h="370840">
                <a:tc>
                  <a:txBody>
                    <a:bodyPr/>
                    <a:lstStyle/>
                    <a:p>
                      <a:r>
                        <a:rPr lang="en-US" dirty="0"/>
                        <a:t>/</a:t>
                      </a:r>
                    </a:p>
                  </a:txBody>
                  <a:tcPr/>
                </a:tc>
                <a:tc>
                  <a:txBody>
                    <a:bodyPr/>
                    <a:lstStyle/>
                    <a:p>
                      <a:r>
                        <a:rPr lang="en-US" dirty="0"/>
                        <a:t>Divides one item by another</a:t>
                      </a:r>
                    </a:p>
                  </a:txBody>
                  <a:tcPr/>
                </a:tc>
                <a:tc>
                  <a:txBody>
                    <a:bodyPr/>
                    <a:lstStyle/>
                    <a:p>
                      <a:r>
                        <a:rPr lang="en-US" dirty="0"/>
                        <a:t>12/3</a:t>
                      </a:r>
                    </a:p>
                  </a:txBody>
                  <a:tcPr/>
                </a:tc>
                <a:tc>
                  <a:txBody>
                    <a:bodyPr/>
                    <a:lstStyle/>
                    <a:p>
                      <a:r>
                        <a:rPr lang="en-US" dirty="0"/>
                        <a:t>4</a:t>
                      </a:r>
                    </a:p>
                  </a:txBody>
                  <a:tcPr/>
                </a:tc>
                <a:extLst>
                  <a:ext uri="{0D108BD9-81ED-4DB2-BD59-A6C34878D82A}">
                    <a16:rowId xmlns:a16="http://schemas.microsoft.com/office/drawing/2014/main" val="1926408421"/>
                  </a:ext>
                </a:extLst>
              </a:tr>
              <a:tr h="370840">
                <a:tc>
                  <a:txBody>
                    <a:bodyPr/>
                    <a:lstStyle/>
                    <a:p>
                      <a:r>
                        <a:rPr lang="en-US" dirty="0"/>
                        <a:t>%</a:t>
                      </a:r>
                    </a:p>
                  </a:txBody>
                  <a:tcPr/>
                </a:tc>
                <a:tc>
                  <a:txBody>
                    <a:bodyPr/>
                    <a:lstStyle/>
                    <a:p>
                      <a:r>
                        <a:rPr lang="en-US" dirty="0"/>
                        <a:t>Returns the remainder (</a:t>
                      </a:r>
                      <a:r>
                        <a:rPr lang="en-US" b="1" dirty="0"/>
                        <a:t>modulus</a:t>
                      </a:r>
                      <a:r>
                        <a:rPr lang="en-US" dirty="0"/>
                        <a:t>) after dividing one integer by another integer</a:t>
                      </a:r>
                    </a:p>
                  </a:txBody>
                  <a:tcPr/>
                </a:tc>
                <a:tc>
                  <a:txBody>
                    <a:bodyPr/>
                    <a:lstStyle/>
                    <a:p>
                      <a:r>
                        <a:rPr lang="en-US" dirty="0"/>
                        <a:t>18%5</a:t>
                      </a:r>
                    </a:p>
                  </a:txBody>
                  <a:tcPr/>
                </a:tc>
                <a:tc>
                  <a:txBody>
                    <a:bodyPr/>
                    <a:lstStyle/>
                    <a:p>
                      <a:r>
                        <a:rPr lang="en-US" dirty="0"/>
                        <a:t>3</a:t>
                      </a:r>
                    </a:p>
                  </a:txBody>
                  <a:tcPr/>
                </a:tc>
                <a:extLst>
                  <a:ext uri="{0D108BD9-81ED-4DB2-BD59-A6C34878D82A}">
                    <a16:rowId xmlns:a16="http://schemas.microsoft.com/office/drawing/2014/main" val="3035432625"/>
                  </a:ext>
                </a:extLst>
              </a:tr>
              <a:tr h="370840">
                <a:tc>
                  <a:txBody>
                    <a:bodyPr/>
                    <a:lstStyle/>
                    <a:p>
                      <a:r>
                        <a:rPr lang="en-US" dirty="0"/>
                        <a:t>**</a:t>
                      </a:r>
                    </a:p>
                  </a:txBody>
                  <a:tcPr/>
                </a:tc>
                <a:tc>
                  <a:txBody>
                    <a:bodyPr/>
                    <a:lstStyle/>
                    <a:p>
                      <a:r>
                        <a:rPr lang="en-US" dirty="0"/>
                        <a:t>Raising a value to a power</a:t>
                      </a:r>
                    </a:p>
                  </a:txBody>
                  <a:tcPr/>
                </a:tc>
                <a:tc>
                  <a:txBody>
                    <a:bodyPr/>
                    <a:lstStyle/>
                    <a:p>
                      <a:r>
                        <a:rPr lang="en-US" dirty="0"/>
                        <a:t>3**2</a:t>
                      </a:r>
                    </a:p>
                  </a:txBody>
                  <a:tcPr/>
                </a:tc>
                <a:tc>
                  <a:txBody>
                    <a:bodyPr/>
                    <a:lstStyle/>
                    <a:p>
                      <a:r>
                        <a:rPr lang="en-US" dirty="0"/>
                        <a:t>9</a:t>
                      </a:r>
                    </a:p>
                  </a:txBody>
                  <a:tcPr/>
                </a:tc>
                <a:extLst>
                  <a:ext uri="{0D108BD9-81ED-4DB2-BD59-A6C34878D82A}">
                    <a16:rowId xmlns:a16="http://schemas.microsoft.com/office/drawing/2014/main" val="2249369360"/>
                  </a:ext>
                </a:extLst>
              </a:tr>
            </a:tbl>
          </a:graphicData>
        </a:graphic>
      </p:graphicFrame>
    </p:spTree>
    <p:extLst>
      <p:ext uri="{BB962C8B-B14F-4D97-AF65-F5344CB8AC3E}">
        <p14:creationId xmlns:p14="http://schemas.microsoft.com/office/powerpoint/2010/main" val="54399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CE3B-77EE-AD4D-A0E6-509EE510B4CE}"/>
              </a:ext>
            </a:extLst>
          </p:cNvPr>
          <p:cNvSpPr>
            <a:spLocks noGrp="1"/>
          </p:cNvSpPr>
          <p:nvPr>
            <p:ph type="title"/>
          </p:nvPr>
        </p:nvSpPr>
        <p:spPr/>
        <p:txBody>
          <a:bodyPr/>
          <a:lstStyle/>
          <a:p>
            <a:r>
              <a:rPr lang="en-US" dirty="0"/>
              <a:t>Using Operators to Build Expressions (2 of 9)</a:t>
            </a:r>
          </a:p>
        </p:txBody>
      </p:sp>
      <p:sp>
        <p:nvSpPr>
          <p:cNvPr id="3" name="Text Placeholder 2">
            <a:extLst>
              <a:ext uri="{FF2B5EF4-FFF2-40B4-BE49-F238E27FC236}">
                <a16:creationId xmlns:a16="http://schemas.microsoft.com/office/drawing/2014/main" id="{38F32A3B-8BEC-884D-B4AA-1DC22E96E117}"/>
              </a:ext>
            </a:extLst>
          </p:cNvPr>
          <p:cNvSpPr>
            <a:spLocks noGrp="1"/>
          </p:cNvSpPr>
          <p:nvPr>
            <p:ph type="body" sz="quarter" idx="17"/>
          </p:nvPr>
        </p:nvSpPr>
        <p:spPr>
          <a:xfrm>
            <a:off x="743576" y="1638300"/>
            <a:ext cx="10711543" cy="977309"/>
          </a:xfrm>
        </p:spPr>
        <p:txBody>
          <a:bodyPr/>
          <a:lstStyle/>
          <a:p>
            <a:r>
              <a:rPr lang="en-US" dirty="0"/>
              <a:t>Arithmetic operators (continued)</a:t>
            </a:r>
          </a:p>
          <a:p>
            <a:pPr lvl="1"/>
            <a:r>
              <a:rPr lang="en-US" b="1" dirty="0">
                <a:solidFill>
                  <a:srgbClr val="004A78"/>
                </a:solidFill>
              </a:rPr>
              <a:t>Unary operator</a:t>
            </a:r>
            <a:r>
              <a:rPr lang="en-US" b="1" dirty="0"/>
              <a:t>: </a:t>
            </a:r>
            <a:r>
              <a:rPr lang="en-US" dirty="0"/>
              <a:t>requires just a single operand either before or after the operator</a:t>
            </a:r>
          </a:p>
        </p:txBody>
      </p:sp>
      <p:graphicFrame>
        <p:nvGraphicFramePr>
          <p:cNvPr id="4" name="Table 3">
            <a:extLst>
              <a:ext uri="{FF2B5EF4-FFF2-40B4-BE49-F238E27FC236}">
                <a16:creationId xmlns:a16="http://schemas.microsoft.com/office/drawing/2014/main" id="{B5645EA6-D5CE-E24C-AE67-3731089984BF}"/>
              </a:ext>
            </a:extLst>
          </p:cNvPr>
          <p:cNvGraphicFramePr>
            <a:graphicFrameLocks noGrp="1"/>
          </p:cNvGraphicFramePr>
          <p:nvPr>
            <p:extLst>
              <p:ext uri="{D42A27DB-BD31-4B8C-83A1-F6EECF244321}">
                <p14:modId xmlns:p14="http://schemas.microsoft.com/office/powerpoint/2010/main" val="1830669792"/>
              </p:ext>
            </p:extLst>
          </p:nvPr>
        </p:nvGraphicFramePr>
        <p:xfrm>
          <a:off x="838200" y="2973767"/>
          <a:ext cx="10515600" cy="1483360"/>
        </p:xfrm>
        <a:graphic>
          <a:graphicData uri="http://schemas.openxmlformats.org/drawingml/2006/table">
            <a:tbl>
              <a:tblPr firstRow="1" bandRow="1">
                <a:tableStyleId>{5C22544A-7EE6-4342-B048-85BDC9FD1C3A}</a:tableStyleId>
              </a:tblPr>
              <a:tblGrid>
                <a:gridCol w="1203251">
                  <a:extLst>
                    <a:ext uri="{9D8B030D-6E8A-4147-A177-3AD203B41FA5}">
                      <a16:colId xmlns:a16="http://schemas.microsoft.com/office/drawing/2014/main" val="1320914282"/>
                    </a:ext>
                  </a:extLst>
                </a:gridCol>
                <a:gridCol w="5720316">
                  <a:extLst>
                    <a:ext uri="{9D8B030D-6E8A-4147-A177-3AD203B41FA5}">
                      <a16:colId xmlns:a16="http://schemas.microsoft.com/office/drawing/2014/main" val="3760261163"/>
                    </a:ext>
                  </a:extLst>
                </a:gridCol>
                <a:gridCol w="2424224">
                  <a:extLst>
                    <a:ext uri="{9D8B030D-6E8A-4147-A177-3AD203B41FA5}">
                      <a16:colId xmlns:a16="http://schemas.microsoft.com/office/drawing/2014/main" val="2963896795"/>
                    </a:ext>
                  </a:extLst>
                </a:gridCol>
                <a:gridCol w="1167809">
                  <a:extLst>
                    <a:ext uri="{9D8B030D-6E8A-4147-A177-3AD203B41FA5}">
                      <a16:colId xmlns:a16="http://schemas.microsoft.com/office/drawing/2014/main" val="3360259392"/>
                    </a:ext>
                  </a:extLst>
                </a:gridCol>
              </a:tblGrid>
              <a:tr h="370840">
                <a:tc>
                  <a:txBody>
                    <a:bodyPr/>
                    <a:lstStyle/>
                    <a:p>
                      <a:r>
                        <a:rPr lang="en-US" dirty="0"/>
                        <a:t>Operator</a:t>
                      </a:r>
                    </a:p>
                  </a:txBody>
                  <a:tcPr/>
                </a:tc>
                <a:tc>
                  <a:txBody>
                    <a:bodyPr/>
                    <a:lstStyle/>
                    <a:p>
                      <a:r>
                        <a:rPr lang="en-US" dirty="0"/>
                        <a:t>Description</a:t>
                      </a:r>
                    </a:p>
                  </a:txBody>
                  <a:tcPr/>
                </a:tc>
                <a:tc>
                  <a:txBody>
                    <a:bodyPr/>
                    <a:lstStyle/>
                    <a:p>
                      <a:r>
                        <a:rPr lang="en-US" dirty="0"/>
                        <a:t>Expression</a:t>
                      </a:r>
                    </a:p>
                  </a:txBody>
                  <a:tcPr/>
                </a:tc>
                <a:tc>
                  <a:txBody>
                    <a:bodyPr/>
                    <a:lstStyle/>
                    <a:p>
                      <a:r>
                        <a:rPr lang="en-US" dirty="0"/>
                        <a:t>Returns</a:t>
                      </a:r>
                    </a:p>
                  </a:txBody>
                  <a:tcPr/>
                </a:tc>
                <a:extLst>
                  <a:ext uri="{0D108BD9-81ED-4DB2-BD59-A6C34878D82A}">
                    <a16:rowId xmlns:a16="http://schemas.microsoft.com/office/drawing/2014/main" val="3167351934"/>
                  </a:ext>
                </a:extLst>
              </a:tr>
              <a:tr h="370840">
                <a:tc>
                  <a:txBody>
                    <a:bodyPr/>
                    <a:lstStyle/>
                    <a:p>
                      <a:r>
                        <a:rPr lang="en-US" dirty="0"/>
                        <a:t>++</a:t>
                      </a:r>
                    </a:p>
                  </a:txBody>
                  <a:tcPr/>
                </a:tc>
                <a:tc>
                  <a:txBody>
                    <a:bodyPr/>
                    <a:lstStyle/>
                    <a:p>
                      <a:r>
                        <a:rPr lang="en-US" dirty="0"/>
                        <a:t>Increases a value by 1</a:t>
                      </a:r>
                    </a:p>
                  </a:txBody>
                  <a:tcPr/>
                </a:tc>
                <a:tc>
                  <a:txBody>
                    <a:bodyPr/>
                    <a:lstStyle/>
                    <a:p>
                      <a:r>
                        <a:rPr lang="en-US" dirty="0"/>
                        <a:t>12++</a:t>
                      </a:r>
                    </a:p>
                  </a:txBody>
                  <a:tcPr/>
                </a:tc>
                <a:tc>
                  <a:txBody>
                    <a:bodyPr/>
                    <a:lstStyle/>
                    <a:p>
                      <a:r>
                        <a:rPr lang="en-US" dirty="0"/>
                        <a:t>13</a:t>
                      </a:r>
                    </a:p>
                  </a:txBody>
                  <a:tcPr/>
                </a:tc>
                <a:extLst>
                  <a:ext uri="{0D108BD9-81ED-4DB2-BD59-A6C34878D82A}">
                    <a16:rowId xmlns:a16="http://schemas.microsoft.com/office/drawing/2014/main" val="687992541"/>
                  </a:ext>
                </a:extLst>
              </a:tr>
              <a:tr h="370840">
                <a:tc>
                  <a:txBody>
                    <a:bodyPr/>
                    <a:lstStyle/>
                    <a:p>
                      <a:r>
                        <a:rPr lang="en-US" dirty="0"/>
                        <a:t>– –</a:t>
                      </a:r>
                    </a:p>
                  </a:txBody>
                  <a:tcPr/>
                </a:tc>
                <a:tc>
                  <a:txBody>
                    <a:bodyPr/>
                    <a:lstStyle/>
                    <a:p>
                      <a:r>
                        <a:rPr lang="en-US" dirty="0"/>
                        <a:t>Decreases a value by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 –</a:t>
                      </a:r>
                    </a:p>
                  </a:txBody>
                  <a:tcPr/>
                </a:tc>
                <a:tc>
                  <a:txBody>
                    <a:bodyPr/>
                    <a:lstStyle/>
                    <a:p>
                      <a:r>
                        <a:rPr lang="en-US" dirty="0"/>
                        <a:t>11</a:t>
                      </a:r>
                    </a:p>
                  </a:txBody>
                  <a:tcPr/>
                </a:tc>
                <a:extLst>
                  <a:ext uri="{0D108BD9-81ED-4DB2-BD59-A6C34878D82A}">
                    <a16:rowId xmlns:a16="http://schemas.microsoft.com/office/drawing/2014/main" val="4266678399"/>
                  </a:ext>
                </a:extLst>
              </a:tr>
              <a:tr h="370840">
                <a:tc>
                  <a:txBody>
                    <a:bodyPr/>
                    <a:lstStyle/>
                    <a:p>
                      <a:r>
                        <a:rPr lang="en-US" dirty="0"/>
                        <a:t>–</a:t>
                      </a:r>
                    </a:p>
                  </a:txBody>
                  <a:tcPr/>
                </a:tc>
                <a:tc>
                  <a:txBody>
                    <a:bodyPr/>
                    <a:lstStyle/>
                    <a:p>
                      <a:r>
                        <a:rPr lang="en-US" dirty="0"/>
                        <a:t>Changes the sign of a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extLst>
                  <a:ext uri="{0D108BD9-81ED-4DB2-BD59-A6C34878D82A}">
                    <a16:rowId xmlns:a16="http://schemas.microsoft.com/office/drawing/2014/main" val="4002239443"/>
                  </a:ext>
                </a:extLst>
              </a:tr>
            </a:tbl>
          </a:graphicData>
        </a:graphic>
      </p:graphicFrame>
    </p:spTree>
    <p:extLst>
      <p:ext uri="{BB962C8B-B14F-4D97-AF65-F5344CB8AC3E}">
        <p14:creationId xmlns:p14="http://schemas.microsoft.com/office/powerpoint/2010/main" val="3961466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FB80-0760-DD4B-9720-2C2ED2E5EFA4}"/>
              </a:ext>
            </a:extLst>
          </p:cNvPr>
          <p:cNvSpPr>
            <a:spLocks noGrp="1"/>
          </p:cNvSpPr>
          <p:nvPr>
            <p:ph type="title"/>
          </p:nvPr>
        </p:nvSpPr>
        <p:spPr/>
        <p:txBody>
          <a:bodyPr/>
          <a:lstStyle/>
          <a:p>
            <a:r>
              <a:rPr lang="en-US" dirty="0"/>
              <a:t>Using Operators to Build Expressions (3 of 9)</a:t>
            </a:r>
          </a:p>
        </p:txBody>
      </p:sp>
      <p:sp>
        <p:nvSpPr>
          <p:cNvPr id="3" name="Text Placeholder 2">
            <a:extLst>
              <a:ext uri="{FF2B5EF4-FFF2-40B4-BE49-F238E27FC236}">
                <a16:creationId xmlns:a16="http://schemas.microsoft.com/office/drawing/2014/main" id="{066A86F2-7EE0-9B49-A8C7-FEBD06646428}"/>
              </a:ext>
            </a:extLst>
          </p:cNvPr>
          <p:cNvSpPr>
            <a:spLocks noGrp="1"/>
          </p:cNvSpPr>
          <p:nvPr>
            <p:ph type="body" sz="quarter" idx="17"/>
          </p:nvPr>
        </p:nvSpPr>
        <p:spPr/>
        <p:txBody>
          <a:bodyPr/>
          <a:lstStyle/>
          <a:p>
            <a:r>
              <a:rPr lang="en-US" dirty="0"/>
              <a:t>Arithmetic operators (continued)</a:t>
            </a:r>
          </a:p>
          <a:p>
            <a:pPr lvl="1"/>
            <a:r>
              <a:rPr lang="en-US" dirty="0"/>
              <a:t>Two types of unary operators: </a:t>
            </a:r>
          </a:p>
          <a:p>
            <a:pPr lvl="2"/>
            <a:r>
              <a:rPr lang="en-US" b="1" dirty="0">
                <a:solidFill>
                  <a:srgbClr val="004A78"/>
                </a:solidFill>
              </a:rPr>
              <a:t>Prefix operators</a:t>
            </a:r>
            <a:r>
              <a:rPr lang="en-US" dirty="0"/>
              <a:t>, which are placed before the variable</a:t>
            </a:r>
          </a:p>
          <a:p>
            <a:pPr lvl="2"/>
            <a:r>
              <a:rPr lang="en-US" b="1" dirty="0">
                <a:solidFill>
                  <a:srgbClr val="004A78"/>
                </a:solidFill>
              </a:rPr>
              <a:t>Postfix operators</a:t>
            </a:r>
            <a:r>
              <a:rPr lang="en-US" dirty="0"/>
              <a:t>, which are placed after the variable</a:t>
            </a:r>
          </a:p>
          <a:p>
            <a:pPr lvl="1"/>
            <a:r>
              <a:rPr lang="en-US" dirty="0"/>
              <a:t>Prefix operator is applied before assignment operator:</a:t>
            </a:r>
            <a:br>
              <a:rPr lang="en-US" dirty="0"/>
            </a:br>
            <a:r>
              <a:rPr lang="en-US" dirty="0">
                <a:latin typeface="Courier New" panose="02070309020205020404" pitchFamily="49" charset="0"/>
                <a:cs typeface="Courier New" panose="02070309020205020404" pitchFamily="49" charset="0"/>
              </a:rPr>
              <a:t>let x = 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y = ++x // x = 6 and y = 6</a:t>
            </a:r>
          </a:p>
          <a:p>
            <a:pPr lvl="1"/>
            <a:r>
              <a:rPr lang="en-US" dirty="0"/>
              <a:t>Postfix operator is applied after assignment operator:</a:t>
            </a:r>
            <a:br>
              <a:rPr lang="en-US" dirty="0"/>
            </a:br>
            <a:r>
              <a:rPr lang="en-US" dirty="0">
                <a:latin typeface="Courier New" panose="02070309020205020404" pitchFamily="49" charset="0"/>
                <a:cs typeface="Courier New" panose="02070309020205020404" pitchFamily="49" charset="0"/>
              </a:rPr>
              <a:t>let x = 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y = x++ // x = 6 and y = 5</a:t>
            </a:r>
          </a:p>
        </p:txBody>
      </p:sp>
    </p:spTree>
    <p:extLst>
      <p:ext uri="{BB962C8B-B14F-4D97-AF65-F5344CB8AC3E}">
        <p14:creationId xmlns:p14="http://schemas.microsoft.com/office/powerpoint/2010/main" val="3413940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1D8-7C93-3947-9CCB-903FBCC5CABC}"/>
              </a:ext>
            </a:extLst>
          </p:cNvPr>
          <p:cNvSpPr>
            <a:spLocks noGrp="1"/>
          </p:cNvSpPr>
          <p:nvPr>
            <p:ph type="title"/>
          </p:nvPr>
        </p:nvSpPr>
        <p:spPr/>
        <p:txBody>
          <a:bodyPr/>
          <a:lstStyle/>
          <a:p>
            <a:r>
              <a:rPr lang="en-US" dirty="0"/>
              <a:t>Using Operators to Build Expressions (4 of 9)</a:t>
            </a:r>
          </a:p>
        </p:txBody>
      </p:sp>
      <p:sp>
        <p:nvSpPr>
          <p:cNvPr id="3" name="Text Placeholder 2">
            <a:extLst>
              <a:ext uri="{FF2B5EF4-FFF2-40B4-BE49-F238E27FC236}">
                <a16:creationId xmlns:a16="http://schemas.microsoft.com/office/drawing/2014/main" id="{21F6743D-3BFA-544D-AF53-A41FF81494CE}"/>
              </a:ext>
            </a:extLst>
          </p:cNvPr>
          <p:cNvSpPr>
            <a:spLocks noGrp="1"/>
          </p:cNvSpPr>
          <p:nvPr>
            <p:ph type="body" sz="quarter" idx="17"/>
          </p:nvPr>
        </p:nvSpPr>
        <p:spPr>
          <a:xfrm>
            <a:off x="743576" y="1638300"/>
            <a:ext cx="10711543" cy="1508937"/>
          </a:xfrm>
        </p:spPr>
        <p:txBody>
          <a:bodyPr/>
          <a:lstStyle/>
          <a:p>
            <a:r>
              <a:rPr lang="en-US" dirty="0"/>
              <a:t>Assignment operators</a:t>
            </a:r>
          </a:p>
          <a:p>
            <a:pPr lvl="1"/>
            <a:r>
              <a:rPr lang="en-US" dirty="0"/>
              <a:t>An </a:t>
            </a:r>
            <a:r>
              <a:rPr lang="en-US" b="1" dirty="0">
                <a:solidFill>
                  <a:srgbClr val="004A78"/>
                </a:solidFill>
              </a:rPr>
              <a:t>assignment operator </a:t>
            </a:r>
            <a:r>
              <a:rPr lang="en-US" dirty="0"/>
              <a:t>(e.g., </a:t>
            </a:r>
            <a:r>
              <a:rPr lang="en-US" dirty="0">
                <a:latin typeface="Courier New" panose="02070309020205020404" pitchFamily="49" charset="0"/>
                <a:cs typeface="Courier New" panose="02070309020205020404" pitchFamily="49" charset="0"/>
              </a:rPr>
              <a:t>=</a:t>
            </a:r>
            <a:r>
              <a:rPr lang="en-US" dirty="0"/>
              <a:t>) is used for assigning a value to a variable</a:t>
            </a:r>
          </a:p>
          <a:p>
            <a:pPr lvl="1"/>
            <a:r>
              <a:rPr lang="en-US" b="1" dirty="0">
                <a:solidFill>
                  <a:srgbClr val="004A78"/>
                </a:solidFill>
              </a:rPr>
              <a:t>Compound assignment operators </a:t>
            </a:r>
            <a:r>
              <a:rPr lang="en-US" dirty="0"/>
              <a:t>both assign a value and perform a calculation</a:t>
            </a:r>
          </a:p>
          <a:p>
            <a:pPr lvl="2"/>
            <a:r>
              <a:rPr lang="en-US" dirty="0"/>
              <a:t>Interpreter will attempt to convert a nonnumeric to a numeric operand</a:t>
            </a:r>
          </a:p>
        </p:txBody>
      </p:sp>
      <p:graphicFrame>
        <p:nvGraphicFramePr>
          <p:cNvPr id="4" name="Table 3">
            <a:extLst>
              <a:ext uri="{FF2B5EF4-FFF2-40B4-BE49-F238E27FC236}">
                <a16:creationId xmlns:a16="http://schemas.microsoft.com/office/drawing/2014/main" id="{35A87962-25C9-8E45-80D2-D93F0938D7BC}"/>
              </a:ext>
            </a:extLst>
          </p:cNvPr>
          <p:cNvGraphicFramePr>
            <a:graphicFrameLocks noGrp="1"/>
          </p:cNvGraphicFramePr>
          <p:nvPr>
            <p:extLst>
              <p:ext uri="{D42A27DB-BD31-4B8C-83A1-F6EECF244321}">
                <p14:modId xmlns:p14="http://schemas.microsoft.com/office/powerpoint/2010/main" val="2127975559"/>
              </p:ext>
            </p:extLst>
          </p:nvPr>
        </p:nvGraphicFramePr>
        <p:xfrm>
          <a:off x="2010735" y="3207683"/>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2677487"/>
                    </a:ext>
                  </a:extLst>
                </a:gridCol>
                <a:gridCol w="2709333">
                  <a:extLst>
                    <a:ext uri="{9D8B030D-6E8A-4147-A177-3AD203B41FA5}">
                      <a16:colId xmlns:a16="http://schemas.microsoft.com/office/drawing/2014/main" val="418233993"/>
                    </a:ext>
                  </a:extLst>
                </a:gridCol>
                <a:gridCol w="2709333">
                  <a:extLst>
                    <a:ext uri="{9D8B030D-6E8A-4147-A177-3AD203B41FA5}">
                      <a16:colId xmlns:a16="http://schemas.microsoft.com/office/drawing/2014/main" val="2555478688"/>
                    </a:ext>
                  </a:extLst>
                </a:gridCol>
              </a:tblGrid>
              <a:tr h="370840">
                <a:tc>
                  <a:txBody>
                    <a:bodyPr/>
                    <a:lstStyle/>
                    <a:p>
                      <a:r>
                        <a:rPr lang="en-US" dirty="0"/>
                        <a:t>Operator</a:t>
                      </a:r>
                    </a:p>
                  </a:txBody>
                  <a:tcPr/>
                </a:tc>
                <a:tc>
                  <a:txBody>
                    <a:bodyPr/>
                    <a:lstStyle/>
                    <a:p>
                      <a:r>
                        <a:rPr lang="en-US" dirty="0"/>
                        <a:t>Example</a:t>
                      </a:r>
                    </a:p>
                  </a:txBody>
                  <a:tcPr/>
                </a:tc>
                <a:tc>
                  <a:txBody>
                    <a:bodyPr/>
                    <a:lstStyle/>
                    <a:p>
                      <a:r>
                        <a:rPr lang="en-US" dirty="0"/>
                        <a:t>Equivalent to</a:t>
                      </a:r>
                    </a:p>
                  </a:txBody>
                  <a:tcPr/>
                </a:tc>
                <a:extLst>
                  <a:ext uri="{0D108BD9-81ED-4DB2-BD59-A6C34878D82A}">
                    <a16:rowId xmlns:a16="http://schemas.microsoft.com/office/drawing/2014/main" val="2701586627"/>
                  </a:ext>
                </a:extLst>
              </a:tr>
              <a:tr h="370840">
                <a:tc>
                  <a:txBody>
                    <a:bodyPr/>
                    <a:lstStyle/>
                    <a:p>
                      <a:r>
                        <a:rPr lang="en-US" dirty="0"/>
                        <a:t>=</a:t>
                      </a:r>
                    </a:p>
                  </a:txBody>
                  <a:tcPr/>
                </a:tc>
                <a:tc>
                  <a:txBody>
                    <a:bodyPr/>
                    <a:lstStyle/>
                    <a:p>
                      <a:r>
                        <a:rPr lang="en-US" dirty="0"/>
                        <a:t>x = y</a:t>
                      </a:r>
                    </a:p>
                  </a:txBody>
                  <a:tcPr/>
                </a:tc>
                <a:tc>
                  <a:txBody>
                    <a:bodyPr/>
                    <a:lstStyle/>
                    <a:p>
                      <a:r>
                        <a:rPr lang="en-US" dirty="0"/>
                        <a:t>x = y</a:t>
                      </a:r>
                    </a:p>
                  </a:txBody>
                  <a:tcPr/>
                </a:tc>
                <a:extLst>
                  <a:ext uri="{0D108BD9-81ED-4DB2-BD59-A6C34878D82A}">
                    <a16:rowId xmlns:a16="http://schemas.microsoft.com/office/drawing/2014/main" val="535730412"/>
                  </a:ext>
                </a:extLst>
              </a:tr>
              <a:tr h="370840">
                <a:tc>
                  <a:txBody>
                    <a:bodyPr/>
                    <a:lstStyle/>
                    <a:p>
                      <a:r>
                        <a:rPr lang="en-US" dirty="0"/>
                        <a:t>+=</a:t>
                      </a:r>
                    </a:p>
                  </a:txBody>
                  <a:tcPr/>
                </a:tc>
                <a:tc>
                  <a:txBody>
                    <a:bodyPr/>
                    <a:lstStyle/>
                    <a:p>
                      <a:r>
                        <a:rPr lang="en-US" dirty="0"/>
                        <a:t>x += y</a:t>
                      </a:r>
                    </a:p>
                  </a:txBody>
                  <a:tcPr/>
                </a:tc>
                <a:tc>
                  <a:txBody>
                    <a:bodyPr/>
                    <a:lstStyle/>
                    <a:p>
                      <a:r>
                        <a:rPr lang="en-US" dirty="0"/>
                        <a:t>x = x + y</a:t>
                      </a:r>
                    </a:p>
                  </a:txBody>
                  <a:tcPr/>
                </a:tc>
                <a:extLst>
                  <a:ext uri="{0D108BD9-81ED-4DB2-BD59-A6C34878D82A}">
                    <a16:rowId xmlns:a16="http://schemas.microsoft.com/office/drawing/2014/main" val="3016692961"/>
                  </a:ext>
                </a:extLst>
              </a:tr>
              <a:tr h="370840">
                <a:tc>
                  <a:txBody>
                    <a:bodyPr/>
                    <a:lstStyle/>
                    <a:p>
                      <a:r>
                        <a:rPr lang="en-US" dirty="0"/>
                        <a:t>–=</a:t>
                      </a:r>
                    </a:p>
                  </a:txBody>
                  <a:tcPr/>
                </a:tc>
                <a:tc>
                  <a:txBody>
                    <a:bodyPr/>
                    <a:lstStyle/>
                    <a:p>
                      <a:r>
                        <a:rPr lang="en-US" dirty="0"/>
                        <a:t>x –= y</a:t>
                      </a:r>
                    </a:p>
                  </a:txBody>
                  <a:tcPr/>
                </a:tc>
                <a:tc>
                  <a:txBody>
                    <a:bodyPr/>
                    <a:lstStyle/>
                    <a:p>
                      <a:r>
                        <a:rPr lang="en-US" dirty="0"/>
                        <a:t>x = x – y</a:t>
                      </a:r>
                    </a:p>
                  </a:txBody>
                  <a:tcPr/>
                </a:tc>
                <a:extLst>
                  <a:ext uri="{0D108BD9-81ED-4DB2-BD59-A6C34878D82A}">
                    <a16:rowId xmlns:a16="http://schemas.microsoft.com/office/drawing/2014/main" val="995224660"/>
                  </a:ext>
                </a:extLst>
              </a:tr>
              <a:tr h="370840">
                <a:tc>
                  <a:txBody>
                    <a:bodyPr/>
                    <a:lstStyle/>
                    <a:p>
                      <a:r>
                        <a:rPr lang="en-US" dirty="0"/>
                        <a:t>*=</a:t>
                      </a:r>
                    </a:p>
                  </a:txBody>
                  <a:tcPr/>
                </a:tc>
                <a:tc>
                  <a:txBody>
                    <a:bodyPr/>
                    <a:lstStyle/>
                    <a:p>
                      <a:r>
                        <a:rPr lang="en-US" dirty="0"/>
                        <a:t>x *= y</a:t>
                      </a:r>
                    </a:p>
                  </a:txBody>
                  <a:tcPr/>
                </a:tc>
                <a:tc>
                  <a:txBody>
                    <a:bodyPr/>
                    <a:lstStyle/>
                    <a:p>
                      <a:r>
                        <a:rPr lang="en-US" dirty="0"/>
                        <a:t>x = x * y</a:t>
                      </a:r>
                    </a:p>
                  </a:txBody>
                  <a:tcPr/>
                </a:tc>
                <a:extLst>
                  <a:ext uri="{0D108BD9-81ED-4DB2-BD59-A6C34878D82A}">
                    <a16:rowId xmlns:a16="http://schemas.microsoft.com/office/drawing/2014/main" val="2848110869"/>
                  </a:ext>
                </a:extLst>
              </a:tr>
              <a:tr h="370840">
                <a:tc>
                  <a:txBody>
                    <a:bodyPr/>
                    <a:lstStyle/>
                    <a:p>
                      <a:r>
                        <a:rPr lang="en-US" dirty="0"/>
                        <a:t>/=</a:t>
                      </a:r>
                    </a:p>
                  </a:txBody>
                  <a:tcPr/>
                </a:tc>
                <a:tc>
                  <a:txBody>
                    <a:bodyPr/>
                    <a:lstStyle/>
                    <a:p>
                      <a:r>
                        <a:rPr lang="en-US" dirty="0"/>
                        <a:t>x /= y</a:t>
                      </a:r>
                    </a:p>
                  </a:txBody>
                  <a:tcPr/>
                </a:tc>
                <a:tc>
                  <a:txBody>
                    <a:bodyPr/>
                    <a:lstStyle/>
                    <a:p>
                      <a:r>
                        <a:rPr lang="en-US" dirty="0"/>
                        <a:t>x = x/y</a:t>
                      </a:r>
                    </a:p>
                  </a:txBody>
                  <a:tcPr/>
                </a:tc>
                <a:extLst>
                  <a:ext uri="{0D108BD9-81ED-4DB2-BD59-A6C34878D82A}">
                    <a16:rowId xmlns:a16="http://schemas.microsoft.com/office/drawing/2014/main" val="1517240410"/>
                  </a:ext>
                </a:extLst>
              </a:tr>
              <a:tr h="370840">
                <a:tc>
                  <a:txBody>
                    <a:bodyPr/>
                    <a:lstStyle/>
                    <a:p>
                      <a:r>
                        <a:rPr lang="en-US" dirty="0"/>
                        <a:t>%=</a:t>
                      </a:r>
                    </a:p>
                  </a:txBody>
                  <a:tcPr/>
                </a:tc>
                <a:tc>
                  <a:txBody>
                    <a:bodyPr/>
                    <a:lstStyle/>
                    <a:p>
                      <a:r>
                        <a:rPr lang="en-US" dirty="0"/>
                        <a:t>x %= y</a:t>
                      </a:r>
                    </a:p>
                  </a:txBody>
                  <a:tcPr/>
                </a:tc>
                <a:tc>
                  <a:txBody>
                    <a:bodyPr/>
                    <a:lstStyle/>
                    <a:p>
                      <a:r>
                        <a:rPr lang="en-US" dirty="0"/>
                        <a:t>x = x % y</a:t>
                      </a:r>
                    </a:p>
                  </a:txBody>
                  <a:tcPr/>
                </a:tc>
                <a:extLst>
                  <a:ext uri="{0D108BD9-81ED-4DB2-BD59-A6C34878D82A}">
                    <a16:rowId xmlns:a16="http://schemas.microsoft.com/office/drawing/2014/main" val="2479576662"/>
                  </a:ext>
                </a:extLst>
              </a:tr>
              <a:tr h="370840">
                <a:tc>
                  <a:txBody>
                    <a:bodyPr/>
                    <a:lstStyle/>
                    <a:p>
                      <a:r>
                        <a:rPr lang="en-US" dirty="0"/>
                        <a:t>**=</a:t>
                      </a:r>
                    </a:p>
                  </a:txBody>
                  <a:tcPr/>
                </a:tc>
                <a:tc>
                  <a:txBody>
                    <a:bodyPr/>
                    <a:lstStyle/>
                    <a:p>
                      <a:r>
                        <a:rPr lang="en-US" dirty="0"/>
                        <a:t>x **= y</a:t>
                      </a:r>
                    </a:p>
                  </a:txBody>
                  <a:tcPr/>
                </a:tc>
                <a:tc>
                  <a:txBody>
                    <a:bodyPr/>
                    <a:lstStyle/>
                    <a:p>
                      <a:r>
                        <a:rPr lang="en-US" dirty="0"/>
                        <a:t>x = x**y</a:t>
                      </a:r>
                    </a:p>
                  </a:txBody>
                  <a:tcPr/>
                </a:tc>
                <a:extLst>
                  <a:ext uri="{0D108BD9-81ED-4DB2-BD59-A6C34878D82A}">
                    <a16:rowId xmlns:a16="http://schemas.microsoft.com/office/drawing/2014/main" val="784304146"/>
                  </a:ext>
                </a:extLst>
              </a:tr>
            </a:tbl>
          </a:graphicData>
        </a:graphic>
      </p:graphicFrame>
    </p:spTree>
    <p:extLst>
      <p:ext uri="{BB962C8B-B14F-4D97-AF65-F5344CB8AC3E}">
        <p14:creationId xmlns:p14="http://schemas.microsoft.com/office/powerpoint/2010/main" val="229940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29D7-5FE4-A04C-87F8-B79112EAACB4}"/>
              </a:ext>
            </a:extLst>
          </p:cNvPr>
          <p:cNvSpPr>
            <a:spLocks noGrp="1"/>
          </p:cNvSpPr>
          <p:nvPr>
            <p:ph type="title"/>
          </p:nvPr>
        </p:nvSpPr>
        <p:spPr/>
        <p:txBody>
          <a:bodyPr/>
          <a:lstStyle/>
          <a:p>
            <a:r>
              <a:rPr lang="en-US" dirty="0"/>
              <a:t>Using Operators to Build Expressions (5 of 9)</a:t>
            </a:r>
          </a:p>
        </p:txBody>
      </p:sp>
      <p:sp>
        <p:nvSpPr>
          <p:cNvPr id="3" name="Text Placeholder 2">
            <a:extLst>
              <a:ext uri="{FF2B5EF4-FFF2-40B4-BE49-F238E27FC236}">
                <a16:creationId xmlns:a16="http://schemas.microsoft.com/office/drawing/2014/main" id="{51DCF09E-2EE9-E240-96D9-ADF81373811C}"/>
              </a:ext>
            </a:extLst>
          </p:cNvPr>
          <p:cNvSpPr>
            <a:spLocks noGrp="1"/>
          </p:cNvSpPr>
          <p:nvPr>
            <p:ph type="body" sz="quarter" idx="17"/>
          </p:nvPr>
        </p:nvSpPr>
        <p:spPr>
          <a:xfrm>
            <a:off x="743576" y="1638300"/>
            <a:ext cx="10711543" cy="1168695"/>
          </a:xfrm>
        </p:spPr>
        <p:txBody>
          <a:bodyPr/>
          <a:lstStyle/>
          <a:p>
            <a:r>
              <a:rPr lang="en-US" b="1" dirty="0">
                <a:solidFill>
                  <a:srgbClr val="004A78"/>
                </a:solidFill>
              </a:rPr>
              <a:t>Comparison operators </a:t>
            </a:r>
            <a:r>
              <a:rPr lang="en-US" dirty="0"/>
              <a:t>(</a:t>
            </a:r>
            <a:r>
              <a:rPr lang="en-US" b="1" dirty="0">
                <a:solidFill>
                  <a:srgbClr val="004A78"/>
                </a:solidFill>
              </a:rPr>
              <a:t>relational operators</a:t>
            </a:r>
            <a:r>
              <a:rPr lang="en-US" dirty="0"/>
              <a:t>): used to compare two operands</a:t>
            </a:r>
          </a:p>
          <a:p>
            <a:pPr lvl="1"/>
            <a:r>
              <a:rPr lang="en-US" dirty="0"/>
              <a:t>Two nonnumerical operands are compared in lexicographical order</a:t>
            </a:r>
          </a:p>
          <a:p>
            <a:pPr lvl="1"/>
            <a:r>
              <a:rPr lang="en-US" dirty="0"/>
              <a:t>String plus number: interpreter converts string to number or returns </a:t>
            </a:r>
            <a:r>
              <a:rPr lang="en-US" dirty="0">
                <a:latin typeface="Courier New" panose="02070309020205020404" pitchFamily="49" charset="0"/>
                <a:cs typeface="Courier New" panose="02070309020205020404" pitchFamily="49" charset="0"/>
              </a:rPr>
              <a:t>false</a:t>
            </a:r>
          </a:p>
        </p:txBody>
      </p:sp>
      <p:graphicFrame>
        <p:nvGraphicFramePr>
          <p:cNvPr id="4" name="Table 3">
            <a:extLst>
              <a:ext uri="{FF2B5EF4-FFF2-40B4-BE49-F238E27FC236}">
                <a16:creationId xmlns:a16="http://schemas.microsoft.com/office/drawing/2014/main" id="{5F2C0CCB-5AF3-E64D-A6BA-0FC25A701691}"/>
              </a:ext>
            </a:extLst>
          </p:cNvPr>
          <p:cNvGraphicFramePr>
            <a:graphicFrameLocks noGrp="1"/>
          </p:cNvGraphicFramePr>
          <p:nvPr>
            <p:extLst>
              <p:ext uri="{D42A27DB-BD31-4B8C-83A1-F6EECF244321}">
                <p14:modId xmlns:p14="http://schemas.microsoft.com/office/powerpoint/2010/main" val="4098708472"/>
              </p:ext>
            </p:extLst>
          </p:nvPr>
        </p:nvGraphicFramePr>
        <p:xfrm>
          <a:off x="838200" y="2815074"/>
          <a:ext cx="10515600" cy="3337560"/>
        </p:xfrm>
        <a:graphic>
          <a:graphicData uri="http://schemas.openxmlformats.org/drawingml/2006/table">
            <a:tbl>
              <a:tblPr firstRow="1" bandRow="1">
                <a:tableStyleId>{5C22544A-7EE6-4342-B048-85BDC9FD1C3A}</a:tableStyleId>
              </a:tblPr>
              <a:tblGrid>
                <a:gridCol w="1096926">
                  <a:extLst>
                    <a:ext uri="{9D8B030D-6E8A-4147-A177-3AD203B41FA5}">
                      <a16:colId xmlns:a16="http://schemas.microsoft.com/office/drawing/2014/main" val="1674407199"/>
                    </a:ext>
                  </a:extLst>
                </a:gridCol>
                <a:gridCol w="1637414">
                  <a:extLst>
                    <a:ext uri="{9D8B030D-6E8A-4147-A177-3AD203B41FA5}">
                      <a16:colId xmlns:a16="http://schemas.microsoft.com/office/drawing/2014/main" val="2734285352"/>
                    </a:ext>
                  </a:extLst>
                </a:gridCol>
                <a:gridCol w="7781260">
                  <a:extLst>
                    <a:ext uri="{9D8B030D-6E8A-4147-A177-3AD203B41FA5}">
                      <a16:colId xmlns:a16="http://schemas.microsoft.com/office/drawing/2014/main" val="583709954"/>
                    </a:ext>
                  </a:extLst>
                </a:gridCol>
              </a:tblGrid>
              <a:tr h="370840">
                <a:tc>
                  <a:txBody>
                    <a:bodyPr/>
                    <a:lstStyle/>
                    <a:p>
                      <a:r>
                        <a:rPr lang="en-US" dirty="0"/>
                        <a:t>Operator</a:t>
                      </a:r>
                    </a:p>
                  </a:txBody>
                  <a:tcPr/>
                </a:tc>
                <a:tc>
                  <a:txBody>
                    <a:bodyPr/>
                    <a:lstStyle/>
                    <a:p>
                      <a:r>
                        <a:rPr lang="en-US" dirty="0"/>
                        <a:t>Example</a:t>
                      </a:r>
                    </a:p>
                  </a:txBody>
                  <a:tcPr/>
                </a:tc>
                <a:tc>
                  <a:txBody>
                    <a:bodyPr/>
                    <a:lstStyle/>
                    <a:p>
                      <a:r>
                        <a:rPr lang="en-US" dirty="0"/>
                        <a:t>Description</a:t>
                      </a:r>
                    </a:p>
                  </a:txBody>
                  <a:tcPr/>
                </a:tc>
                <a:extLst>
                  <a:ext uri="{0D108BD9-81ED-4DB2-BD59-A6C34878D82A}">
                    <a16:rowId xmlns:a16="http://schemas.microsoft.com/office/drawing/2014/main" val="2240540350"/>
                  </a:ext>
                </a:extLst>
              </a:tr>
              <a:tr h="370840">
                <a:tc>
                  <a:txBody>
                    <a:bodyPr/>
                    <a:lstStyle/>
                    <a:p>
                      <a:r>
                        <a:rPr lang="en-US" dirty="0"/>
                        <a:t> ==</a:t>
                      </a:r>
                    </a:p>
                  </a:txBody>
                  <a:tcPr/>
                </a:tc>
                <a:tc>
                  <a:txBody>
                    <a:bodyPr/>
                    <a:lstStyle/>
                    <a:p>
                      <a:r>
                        <a:rPr lang="en-US" dirty="0"/>
                        <a:t>x  == y</a:t>
                      </a:r>
                    </a:p>
                  </a:txBody>
                  <a:tcPr/>
                </a:tc>
                <a:tc>
                  <a:txBody>
                    <a:bodyPr/>
                    <a:lstStyle/>
                    <a:p>
                      <a:r>
                        <a:rPr lang="en-US" dirty="0"/>
                        <a:t>Tests whether x is equal in value to y</a:t>
                      </a:r>
                    </a:p>
                  </a:txBody>
                  <a:tcPr/>
                </a:tc>
                <a:extLst>
                  <a:ext uri="{0D108BD9-81ED-4DB2-BD59-A6C34878D82A}">
                    <a16:rowId xmlns:a16="http://schemas.microsoft.com/office/drawing/2014/main" val="3007327320"/>
                  </a:ext>
                </a:extLst>
              </a:tr>
              <a:tr h="370840">
                <a:tc>
                  <a:txBody>
                    <a:bodyPr/>
                    <a:lstStyle/>
                    <a:p>
                      <a:r>
                        <a:rPr lang="en-US" dirty="0"/>
                        <a:t>===</a:t>
                      </a:r>
                    </a:p>
                  </a:txBody>
                  <a:tcPr/>
                </a:tc>
                <a:tc>
                  <a:txBody>
                    <a:bodyPr/>
                    <a:lstStyle/>
                    <a:p>
                      <a:r>
                        <a:rPr lang="en-US" dirty="0"/>
                        <a:t>x === y</a:t>
                      </a:r>
                    </a:p>
                  </a:txBody>
                  <a:tcPr/>
                </a:tc>
                <a:tc>
                  <a:txBody>
                    <a:bodyPr/>
                    <a:lstStyle/>
                    <a:p>
                      <a:r>
                        <a:rPr lang="en-US" dirty="0"/>
                        <a:t>Tests whether x is equal in value to y and has the same data type</a:t>
                      </a:r>
                    </a:p>
                  </a:txBody>
                  <a:tcPr/>
                </a:tc>
                <a:extLst>
                  <a:ext uri="{0D108BD9-81ED-4DB2-BD59-A6C34878D82A}">
                    <a16:rowId xmlns:a16="http://schemas.microsoft.com/office/drawing/2014/main" val="3269488401"/>
                  </a:ext>
                </a:extLst>
              </a:tr>
              <a:tr h="370840">
                <a:tc>
                  <a:txBody>
                    <a:bodyPr/>
                    <a:lstStyle/>
                    <a:p>
                      <a:r>
                        <a:rPr lang="en-US" dirty="0"/>
                        <a:t>!=</a:t>
                      </a:r>
                    </a:p>
                  </a:txBody>
                  <a:tcPr/>
                </a:tc>
                <a:tc>
                  <a:txBody>
                    <a:bodyPr/>
                    <a:lstStyle/>
                    <a:p>
                      <a:r>
                        <a:rPr lang="en-US" dirty="0"/>
                        <a:t>x != y</a:t>
                      </a:r>
                    </a:p>
                  </a:txBody>
                  <a:tcPr/>
                </a:tc>
                <a:tc>
                  <a:txBody>
                    <a:bodyPr/>
                    <a:lstStyle/>
                    <a:p>
                      <a:r>
                        <a:rPr lang="en-US" dirty="0"/>
                        <a:t>Tests whether x is not equal to y or has a different data type</a:t>
                      </a:r>
                    </a:p>
                  </a:txBody>
                  <a:tcPr/>
                </a:tc>
                <a:extLst>
                  <a:ext uri="{0D108BD9-81ED-4DB2-BD59-A6C34878D82A}">
                    <a16:rowId xmlns:a16="http://schemas.microsoft.com/office/drawing/2014/main" val="2810147467"/>
                  </a:ext>
                </a:extLst>
              </a:tr>
              <a:tr h="370840">
                <a:tc>
                  <a:txBody>
                    <a:bodyPr/>
                    <a:lstStyle/>
                    <a:p>
                      <a:r>
                        <a:rPr lang="en-US" dirty="0"/>
                        <a:t>!==</a:t>
                      </a:r>
                    </a:p>
                  </a:txBody>
                  <a:tcPr/>
                </a:tc>
                <a:tc>
                  <a:txBody>
                    <a:bodyPr/>
                    <a:lstStyle/>
                    <a:p>
                      <a:r>
                        <a:rPr lang="en-US" dirty="0"/>
                        <a:t>x !== y</a:t>
                      </a:r>
                    </a:p>
                  </a:txBody>
                  <a:tcPr/>
                </a:tc>
                <a:tc>
                  <a:txBody>
                    <a:bodyPr/>
                    <a:lstStyle/>
                    <a:p>
                      <a:r>
                        <a:rPr lang="en-US" dirty="0"/>
                        <a:t>Tests whether x is not equal to y and/or doesn’t have the same data type</a:t>
                      </a:r>
                    </a:p>
                  </a:txBody>
                  <a:tcPr/>
                </a:tc>
                <a:extLst>
                  <a:ext uri="{0D108BD9-81ED-4DB2-BD59-A6C34878D82A}">
                    <a16:rowId xmlns:a16="http://schemas.microsoft.com/office/drawing/2014/main" val="3836385933"/>
                  </a:ext>
                </a:extLst>
              </a:tr>
              <a:tr h="370840">
                <a:tc>
                  <a:txBody>
                    <a:bodyPr/>
                    <a:lstStyle/>
                    <a:p>
                      <a:r>
                        <a:rPr lang="en-US" dirty="0"/>
                        <a:t>&gt;</a:t>
                      </a:r>
                    </a:p>
                  </a:txBody>
                  <a:tcPr/>
                </a:tc>
                <a:tc>
                  <a:txBody>
                    <a:bodyPr/>
                    <a:lstStyle/>
                    <a:p>
                      <a:r>
                        <a:rPr lang="en-US" dirty="0"/>
                        <a:t>x &gt; y</a:t>
                      </a:r>
                    </a:p>
                  </a:txBody>
                  <a:tcPr/>
                </a:tc>
                <a:tc>
                  <a:txBody>
                    <a:bodyPr/>
                    <a:lstStyle/>
                    <a:p>
                      <a:r>
                        <a:rPr lang="en-US" dirty="0"/>
                        <a:t>Tests whether x is greater than y</a:t>
                      </a:r>
                    </a:p>
                  </a:txBody>
                  <a:tcPr/>
                </a:tc>
                <a:extLst>
                  <a:ext uri="{0D108BD9-81ED-4DB2-BD59-A6C34878D82A}">
                    <a16:rowId xmlns:a16="http://schemas.microsoft.com/office/drawing/2014/main" val="4027198287"/>
                  </a:ext>
                </a:extLst>
              </a:tr>
              <a:tr h="370840">
                <a:tc>
                  <a:txBody>
                    <a:bodyPr/>
                    <a:lstStyle/>
                    <a:p>
                      <a:r>
                        <a:rPr lang="en-US" dirty="0"/>
                        <a:t>&gt;=</a:t>
                      </a:r>
                    </a:p>
                  </a:txBody>
                  <a:tcPr/>
                </a:tc>
                <a:tc>
                  <a:txBody>
                    <a:bodyPr/>
                    <a:lstStyle/>
                    <a:p>
                      <a:r>
                        <a:rPr lang="en-US" dirty="0"/>
                        <a:t>x &gt;= y</a:t>
                      </a:r>
                    </a:p>
                  </a:txBody>
                  <a:tcPr/>
                </a:tc>
                <a:tc>
                  <a:txBody>
                    <a:bodyPr/>
                    <a:lstStyle/>
                    <a:p>
                      <a:r>
                        <a:rPr lang="en-US" dirty="0"/>
                        <a:t>Tests whether x is greater than or equal to y</a:t>
                      </a:r>
                    </a:p>
                  </a:txBody>
                  <a:tcPr/>
                </a:tc>
                <a:extLst>
                  <a:ext uri="{0D108BD9-81ED-4DB2-BD59-A6C34878D82A}">
                    <a16:rowId xmlns:a16="http://schemas.microsoft.com/office/drawing/2014/main" val="1844919683"/>
                  </a:ext>
                </a:extLst>
              </a:tr>
              <a:tr h="370840">
                <a:tc>
                  <a:txBody>
                    <a:bodyPr/>
                    <a:lstStyle/>
                    <a:p>
                      <a:r>
                        <a:rPr lang="en-US" dirty="0"/>
                        <a:t>&lt;</a:t>
                      </a:r>
                    </a:p>
                  </a:txBody>
                  <a:tcPr/>
                </a:tc>
                <a:tc>
                  <a:txBody>
                    <a:bodyPr/>
                    <a:lstStyle/>
                    <a:p>
                      <a:r>
                        <a:rPr lang="en-US" dirty="0"/>
                        <a:t>x &lt; y</a:t>
                      </a:r>
                    </a:p>
                  </a:txBody>
                  <a:tcPr/>
                </a:tc>
                <a:tc>
                  <a:txBody>
                    <a:bodyPr/>
                    <a:lstStyle/>
                    <a:p>
                      <a:r>
                        <a:rPr lang="en-US" dirty="0"/>
                        <a:t>Tests whether x is less than y</a:t>
                      </a:r>
                    </a:p>
                  </a:txBody>
                  <a:tcPr/>
                </a:tc>
                <a:extLst>
                  <a:ext uri="{0D108BD9-81ED-4DB2-BD59-A6C34878D82A}">
                    <a16:rowId xmlns:a16="http://schemas.microsoft.com/office/drawing/2014/main" val="4163564808"/>
                  </a:ext>
                </a:extLst>
              </a:tr>
              <a:tr h="370840">
                <a:tc>
                  <a:txBody>
                    <a:bodyPr/>
                    <a:lstStyle/>
                    <a:p>
                      <a:r>
                        <a:rPr lang="en-US" dirty="0"/>
                        <a:t>&lt;=</a:t>
                      </a:r>
                    </a:p>
                  </a:txBody>
                  <a:tcPr/>
                </a:tc>
                <a:tc>
                  <a:txBody>
                    <a:bodyPr/>
                    <a:lstStyle/>
                    <a:p>
                      <a:r>
                        <a:rPr lang="en-US" dirty="0"/>
                        <a:t>x &lt;= y</a:t>
                      </a:r>
                    </a:p>
                  </a:txBody>
                  <a:tcPr/>
                </a:tc>
                <a:tc>
                  <a:txBody>
                    <a:bodyPr/>
                    <a:lstStyle/>
                    <a:p>
                      <a:r>
                        <a:rPr lang="en-US" dirty="0"/>
                        <a:t>Tests whether x is less than or equal to y</a:t>
                      </a:r>
                    </a:p>
                  </a:txBody>
                  <a:tcPr/>
                </a:tc>
                <a:extLst>
                  <a:ext uri="{0D108BD9-81ED-4DB2-BD59-A6C34878D82A}">
                    <a16:rowId xmlns:a16="http://schemas.microsoft.com/office/drawing/2014/main" val="4262785958"/>
                  </a:ext>
                </a:extLst>
              </a:tr>
            </a:tbl>
          </a:graphicData>
        </a:graphic>
      </p:graphicFrame>
    </p:spTree>
    <p:extLst>
      <p:ext uri="{BB962C8B-B14F-4D97-AF65-F5344CB8AC3E}">
        <p14:creationId xmlns:p14="http://schemas.microsoft.com/office/powerpoint/2010/main" val="311270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(2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Create expressions using arithmetic, assignment, comparison, logical, string, and special operators.</a:t>
            </a:r>
          </a:p>
          <a:p>
            <a:pPr>
              <a:spcAft>
                <a:spcPts val="1200"/>
              </a:spcAft>
            </a:pPr>
            <a:r>
              <a:rPr lang="en-US" dirty="0"/>
              <a:t>Understand order precedence and associativity of operations.</a:t>
            </a:r>
          </a:p>
          <a:p>
            <a:pPr>
              <a:spcAft>
                <a:spcPts val="1200"/>
              </a:spcAft>
            </a:pPr>
            <a:r>
              <a:rPr lang="en-US" dirty="0"/>
              <a:t>Work with events and values associated with form controls.</a:t>
            </a:r>
          </a:p>
          <a:p>
            <a:pPr>
              <a:spcAft>
                <a:spcPts val="1200"/>
              </a:spcAft>
            </a:pPr>
            <a:r>
              <a:rPr lang="en-US" dirty="0"/>
              <a:t>Access your browser’s debugging console.</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1A24-4418-9B4B-8C5F-9262ACB09259}"/>
              </a:ext>
            </a:extLst>
          </p:cNvPr>
          <p:cNvSpPr>
            <a:spLocks noGrp="1"/>
          </p:cNvSpPr>
          <p:nvPr>
            <p:ph type="title"/>
          </p:nvPr>
        </p:nvSpPr>
        <p:spPr/>
        <p:txBody>
          <a:bodyPr/>
          <a:lstStyle/>
          <a:p>
            <a:r>
              <a:rPr lang="en-US" dirty="0"/>
              <a:t>Using Operators to Build Expressions (6 of 9)</a:t>
            </a:r>
          </a:p>
        </p:txBody>
      </p:sp>
      <p:sp>
        <p:nvSpPr>
          <p:cNvPr id="3" name="Text Placeholder 2">
            <a:extLst>
              <a:ext uri="{FF2B5EF4-FFF2-40B4-BE49-F238E27FC236}">
                <a16:creationId xmlns:a16="http://schemas.microsoft.com/office/drawing/2014/main" id="{A869B3D4-E365-D543-906D-41CF61D33608}"/>
              </a:ext>
            </a:extLst>
          </p:cNvPr>
          <p:cNvSpPr>
            <a:spLocks noGrp="1"/>
          </p:cNvSpPr>
          <p:nvPr>
            <p:ph type="body" sz="quarter" idx="17"/>
          </p:nvPr>
        </p:nvSpPr>
        <p:spPr/>
        <p:txBody>
          <a:bodyPr/>
          <a:lstStyle/>
          <a:p>
            <a:r>
              <a:rPr lang="en-US" b="1" dirty="0">
                <a:solidFill>
                  <a:srgbClr val="004A78"/>
                </a:solidFill>
              </a:rPr>
              <a:t>Conditional operators </a:t>
            </a:r>
            <a:r>
              <a:rPr lang="en-US" dirty="0"/>
              <a:t>(</a:t>
            </a:r>
            <a:r>
              <a:rPr lang="en-US" b="1" dirty="0">
                <a:solidFill>
                  <a:srgbClr val="004A78"/>
                </a:solidFill>
              </a:rPr>
              <a:t>ternary operators</a:t>
            </a:r>
            <a:r>
              <a:rPr lang="en-US" dirty="0"/>
              <a:t>) return one of two possible values given the Boolean value of comparison</a:t>
            </a:r>
          </a:p>
          <a:p>
            <a:pPr lvl="1"/>
            <a:r>
              <a:rPr lang="en-US" dirty="0"/>
              <a:t>Syntax: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 ? </a:t>
            </a:r>
            <a:r>
              <a:rPr lang="en-US" i="1" dirty="0" err="1">
                <a:latin typeface="Courier New" panose="02070309020205020404" pitchFamily="49" charset="0"/>
                <a:cs typeface="Courier New" panose="02070309020205020404" pitchFamily="49" charset="0"/>
              </a:rPr>
              <a:t>trueValue</a:t>
            </a:r>
            <a:r>
              <a:rPr lang="en-US" dirty="0">
                <a:latin typeface="Courier New" panose="02070309020205020404" pitchFamily="49" charset="0"/>
                <a:cs typeface="Courier New" panose="02070309020205020404" pitchFamily="49" charset="0"/>
              </a:rPr>
              <a:t> : </a:t>
            </a:r>
            <a:r>
              <a:rPr lang="en-US" i="1" dirty="0" err="1">
                <a:latin typeface="Courier New" panose="02070309020205020404" pitchFamily="49" charset="0"/>
                <a:cs typeface="Courier New" panose="02070309020205020404" pitchFamily="49" charset="0"/>
              </a:rPr>
              <a:t>falseValue</a:t>
            </a:r>
            <a:r>
              <a:rPr lang="en-US" dirty="0">
                <a:latin typeface="Courier New" panose="02070309020205020404" pitchFamily="49" charset="0"/>
                <a:cs typeface="Courier New" panose="02070309020205020404" pitchFamily="49" charset="0"/>
              </a:rPr>
              <a:t>;</a:t>
            </a:r>
          </a:p>
          <a:p>
            <a:pPr lvl="1"/>
            <a:r>
              <a:rPr lang="en-US" dirty="0"/>
              <a:t>Condition can be any expression that equals </a:t>
            </a: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a:t>
            </a:r>
            <a:r>
              <a:rPr lang="en-US" dirty="0"/>
              <a:t>, including a Boolean variable</a:t>
            </a:r>
          </a:p>
          <a:p>
            <a:pPr lvl="1"/>
            <a:r>
              <a:rPr lang="en-US" dirty="0"/>
              <a:t>Can return an expression instead of a value</a:t>
            </a:r>
          </a:p>
          <a:p>
            <a:r>
              <a:rPr lang="en-US" dirty="0"/>
              <a:t>Understanding </a:t>
            </a:r>
            <a:r>
              <a:rPr lang="en-US" dirty="0" err="1"/>
              <a:t>falsy</a:t>
            </a:r>
            <a:r>
              <a:rPr lang="en-US" dirty="0"/>
              <a:t> and truthy values</a:t>
            </a:r>
          </a:p>
          <a:p>
            <a:pPr lvl="1"/>
            <a:r>
              <a:rPr lang="en-US" b="1" dirty="0" err="1">
                <a:solidFill>
                  <a:srgbClr val="004A78"/>
                </a:solidFill>
              </a:rPr>
              <a:t>Falsy</a:t>
            </a:r>
            <a:r>
              <a:rPr lang="en-US" b="1" dirty="0">
                <a:solidFill>
                  <a:srgbClr val="004A78"/>
                </a:solidFill>
              </a:rPr>
              <a:t> values</a:t>
            </a:r>
            <a:r>
              <a:rPr lang="en-US" dirty="0"/>
              <a:t>, equivalent to </a:t>
            </a:r>
            <a:r>
              <a:rPr lang="en-US" dirty="0">
                <a:latin typeface="Courier New" panose="02070309020205020404" pitchFamily="49" charset="0"/>
                <a:cs typeface="Courier New" panose="02070309020205020404" pitchFamily="49" charset="0"/>
              </a:rPr>
              <a:t>false</a:t>
            </a:r>
            <a:r>
              <a:rPr lang="en-US" dirty="0"/>
              <a:t>: </a:t>
            </a:r>
            <a:r>
              <a:rPr lang="en-US" dirty="0">
                <a:latin typeface="Courier New" panose="02070309020205020404" pitchFamily="49" charset="0"/>
                <a:cs typeface="Courier New" panose="02070309020205020404" pitchFamily="49" charset="0"/>
              </a:rPr>
              <a:t>""</a:t>
            </a:r>
            <a:r>
              <a:rPr lang="en-US" dirty="0"/>
              <a:t> (empty string), </a:t>
            </a:r>
            <a:r>
              <a:rPr lang="en-US" dirty="0">
                <a:latin typeface="Courier New" panose="02070309020205020404" pitchFamily="49" charset="0"/>
                <a:cs typeface="Courier New" panose="02070309020205020404" pitchFamily="49" charset="0"/>
              </a:rPr>
              <a:t>-0</a:t>
            </a:r>
            <a:r>
              <a:rPr lang="en-US" dirty="0"/>
              <a:t>, </a:t>
            </a:r>
            <a:r>
              <a:rPr lang="en-US" dirty="0">
                <a:latin typeface="Courier New" panose="02070309020205020404" pitchFamily="49" charset="0"/>
                <a:cs typeface="Courier New" panose="02070309020205020404" pitchFamily="49" charset="0"/>
              </a:rPr>
              <a:t>0</a:t>
            </a:r>
            <a:r>
              <a:rPr lang="en-US" dirty="0"/>
              <a:t>, </a:t>
            </a:r>
            <a:r>
              <a:rPr lang="en-US" dirty="0" err="1">
                <a:latin typeface="Courier New" panose="02070309020205020404" pitchFamily="49" charset="0"/>
                <a:cs typeface="Courier New" panose="02070309020205020404" pitchFamily="49" charset="0"/>
              </a:rPr>
              <a:t>NaN</a:t>
            </a:r>
            <a:r>
              <a:rPr lang="en-US" dirty="0"/>
              <a:t>, </a:t>
            </a:r>
            <a:r>
              <a:rPr lang="en-US" dirty="0">
                <a:latin typeface="Courier New" panose="02070309020205020404" pitchFamily="49" charset="0"/>
                <a:cs typeface="Courier New" panose="02070309020205020404" pitchFamily="49" charset="0"/>
              </a:rPr>
              <a:t>null</a:t>
            </a:r>
            <a:r>
              <a:rPr lang="en-US" dirty="0"/>
              <a:t>, </a:t>
            </a:r>
            <a:r>
              <a:rPr lang="en-US" dirty="0">
                <a:latin typeface="Courier New" panose="02070309020205020404" pitchFamily="49" charset="0"/>
                <a:cs typeface="Courier New" panose="02070309020205020404" pitchFamily="49" charset="0"/>
              </a:rPr>
              <a:t>undefined</a:t>
            </a:r>
          </a:p>
          <a:p>
            <a:pPr lvl="1"/>
            <a:r>
              <a:rPr lang="en-US" dirty="0"/>
              <a:t>Everything else is a </a:t>
            </a:r>
            <a:r>
              <a:rPr lang="en-US" b="1" dirty="0">
                <a:solidFill>
                  <a:srgbClr val="004A78"/>
                </a:solidFill>
              </a:rPr>
              <a:t>truthy value</a:t>
            </a:r>
            <a:r>
              <a:rPr lang="en-US" dirty="0"/>
              <a:t>, equivalent to </a:t>
            </a:r>
            <a:r>
              <a:rPr lang="en-US" dirty="0">
                <a:latin typeface="Courier New" panose="02070309020205020404" pitchFamily="49" charset="0"/>
                <a:cs typeface="Courier New" panose="02070309020205020404" pitchFamily="49" charset="0"/>
              </a:rPr>
              <a:t>true</a:t>
            </a:r>
          </a:p>
          <a:p>
            <a:pPr lvl="1"/>
            <a:r>
              <a:rPr lang="en-US" dirty="0"/>
              <a:t>Can often use truthy and </a:t>
            </a:r>
            <a:r>
              <a:rPr lang="en-US" dirty="0" err="1"/>
              <a:t>falsy</a:t>
            </a:r>
            <a:r>
              <a:rPr lang="en-US" dirty="0"/>
              <a:t> values to make comparison operations more compact by omitting the comparison operator</a:t>
            </a:r>
          </a:p>
        </p:txBody>
      </p:sp>
    </p:spTree>
    <p:extLst>
      <p:ext uri="{BB962C8B-B14F-4D97-AF65-F5344CB8AC3E}">
        <p14:creationId xmlns:p14="http://schemas.microsoft.com/office/powerpoint/2010/main" val="4077209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4E2B-7C9B-A448-AAF3-6591749A5B88}"/>
              </a:ext>
            </a:extLst>
          </p:cNvPr>
          <p:cNvSpPr>
            <a:spLocks noGrp="1"/>
          </p:cNvSpPr>
          <p:nvPr>
            <p:ph type="title"/>
          </p:nvPr>
        </p:nvSpPr>
        <p:spPr/>
        <p:txBody>
          <a:bodyPr/>
          <a:lstStyle/>
          <a:p>
            <a:r>
              <a:rPr lang="en-US" dirty="0"/>
              <a:t>Using Operators to Build Expressions (7 of 9)</a:t>
            </a:r>
          </a:p>
        </p:txBody>
      </p:sp>
      <p:sp>
        <p:nvSpPr>
          <p:cNvPr id="3" name="Text Placeholder 2">
            <a:extLst>
              <a:ext uri="{FF2B5EF4-FFF2-40B4-BE49-F238E27FC236}">
                <a16:creationId xmlns:a16="http://schemas.microsoft.com/office/drawing/2014/main" id="{95E6D9E7-4075-EB45-9CDD-0CDFE716110D}"/>
              </a:ext>
            </a:extLst>
          </p:cNvPr>
          <p:cNvSpPr>
            <a:spLocks noGrp="1"/>
          </p:cNvSpPr>
          <p:nvPr>
            <p:ph type="body" sz="quarter" idx="17"/>
          </p:nvPr>
        </p:nvSpPr>
        <p:spPr>
          <a:xfrm>
            <a:off x="743576" y="1638300"/>
            <a:ext cx="10711543" cy="1790700"/>
          </a:xfrm>
        </p:spPr>
        <p:txBody>
          <a:bodyPr/>
          <a:lstStyle/>
          <a:p>
            <a:r>
              <a:rPr lang="en-US" b="1" dirty="0">
                <a:solidFill>
                  <a:srgbClr val="004A78"/>
                </a:solidFill>
              </a:rPr>
              <a:t>Logical operators </a:t>
            </a:r>
            <a:endParaRPr lang="en-US" dirty="0">
              <a:solidFill>
                <a:srgbClr val="004A78"/>
              </a:solidFill>
            </a:endParaRPr>
          </a:p>
          <a:p>
            <a:pPr lvl="1"/>
            <a:r>
              <a:rPr lang="en-US" dirty="0"/>
              <a:t>Used to combine expressions that will result in a Boolean value of </a:t>
            </a: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a:t>
            </a:r>
            <a:r>
              <a:rPr lang="en-US" dirty="0"/>
              <a:t> </a:t>
            </a:r>
          </a:p>
          <a:p>
            <a:pPr lvl="1"/>
            <a:r>
              <a:rPr lang="en-US" dirty="0"/>
              <a:t>Used for negating (swapping) a Boolean value</a:t>
            </a:r>
          </a:p>
          <a:p>
            <a:pPr lvl="1"/>
            <a:r>
              <a:rPr lang="en-US" dirty="0"/>
              <a:t>Multiple conditions can be grouped within parentheses to create more complicated statements</a:t>
            </a:r>
          </a:p>
        </p:txBody>
      </p:sp>
      <p:graphicFrame>
        <p:nvGraphicFramePr>
          <p:cNvPr id="4" name="Table 3">
            <a:extLst>
              <a:ext uri="{FF2B5EF4-FFF2-40B4-BE49-F238E27FC236}">
                <a16:creationId xmlns:a16="http://schemas.microsoft.com/office/drawing/2014/main" id="{A6F9E39C-E2DA-6646-A4F2-33D7E2B5F89E}"/>
              </a:ext>
            </a:extLst>
          </p:cNvPr>
          <p:cNvGraphicFramePr>
            <a:graphicFrameLocks noGrp="1"/>
          </p:cNvGraphicFramePr>
          <p:nvPr>
            <p:extLst>
              <p:ext uri="{D42A27DB-BD31-4B8C-83A1-F6EECF244321}">
                <p14:modId xmlns:p14="http://schemas.microsoft.com/office/powerpoint/2010/main" val="2519357930"/>
              </p:ext>
            </p:extLst>
          </p:nvPr>
        </p:nvGraphicFramePr>
        <p:xfrm>
          <a:off x="838200" y="3973224"/>
          <a:ext cx="10515600" cy="1483360"/>
        </p:xfrm>
        <a:graphic>
          <a:graphicData uri="http://schemas.openxmlformats.org/drawingml/2006/table">
            <a:tbl>
              <a:tblPr firstRow="1" bandRow="1">
                <a:tableStyleId>{5C22544A-7EE6-4342-B048-85BDC9FD1C3A}</a:tableStyleId>
              </a:tblPr>
              <a:tblGrid>
                <a:gridCol w="1203251">
                  <a:extLst>
                    <a:ext uri="{9D8B030D-6E8A-4147-A177-3AD203B41FA5}">
                      <a16:colId xmlns:a16="http://schemas.microsoft.com/office/drawing/2014/main" val="1931472326"/>
                    </a:ext>
                  </a:extLst>
                </a:gridCol>
                <a:gridCol w="1169582">
                  <a:extLst>
                    <a:ext uri="{9D8B030D-6E8A-4147-A177-3AD203B41FA5}">
                      <a16:colId xmlns:a16="http://schemas.microsoft.com/office/drawing/2014/main" val="1341010153"/>
                    </a:ext>
                  </a:extLst>
                </a:gridCol>
                <a:gridCol w="3359888">
                  <a:extLst>
                    <a:ext uri="{9D8B030D-6E8A-4147-A177-3AD203B41FA5}">
                      <a16:colId xmlns:a16="http://schemas.microsoft.com/office/drawing/2014/main" val="304051525"/>
                    </a:ext>
                  </a:extLst>
                </a:gridCol>
                <a:gridCol w="4782879">
                  <a:extLst>
                    <a:ext uri="{9D8B030D-6E8A-4147-A177-3AD203B41FA5}">
                      <a16:colId xmlns:a16="http://schemas.microsoft.com/office/drawing/2014/main" val="2281161047"/>
                    </a:ext>
                  </a:extLst>
                </a:gridCol>
              </a:tblGrid>
              <a:tr h="370840">
                <a:tc>
                  <a:txBody>
                    <a:bodyPr/>
                    <a:lstStyle/>
                    <a:p>
                      <a:r>
                        <a:rPr lang="en-US" dirty="0"/>
                        <a:t>Operator</a:t>
                      </a:r>
                    </a:p>
                  </a:txBody>
                  <a:tcPr/>
                </a:tc>
                <a:tc>
                  <a:txBody>
                    <a:bodyPr/>
                    <a:lstStyle/>
                    <a:p>
                      <a:r>
                        <a:rPr lang="en-US" dirty="0"/>
                        <a:t>Definition</a:t>
                      </a:r>
                    </a:p>
                  </a:txBody>
                  <a:tcPr/>
                </a:tc>
                <a:tc>
                  <a:txBody>
                    <a:bodyPr/>
                    <a:lstStyle/>
                    <a:p>
                      <a:r>
                        <a:rPr lang="en-US" dirty="0"/>
                        <a:t>Example</a:t>
                      </a:r>
                    </a:p>
                  </a:txBody>
                  <a:tcPr/>
                </a:tc>
                <a:tc>
                  <a:txBody>
                    <a:bodyPr/>
                    <a:lstStyle/>
                    <a:p>
                      <a:r>
                        <a:rPr lang="en-US" dirty="0"/>
                        <a:t>Description</a:t>
                      </a:r>
                    </a:p>
                  </a:txBody>
                  <a:tcPr/>
                </a:tc>
                <a:extLst>
                  <a:ext uri="{0D108BD9-81ED-4DB2-BD59-A6C34878D82A}">
                    <a16:rowId xmlns:a16="http://schemas.microsoft.com/office/drawing/2014/main" val="847970040"/>
                  </a:ext>
                </a:extLst>
              </a:tr>
              <a:tr h="370840">
                <a:tc>
                  <a:txBody>
                    <a:bodyPr/>
                    <a:lstStyle/>
                    <a:p>
                      <a:r>
                        <a:rPr lang="en-US" dirty="0">
                          <a:latin typeface="Courier New" panose="02070309020205020404" pitchFamily="49" charset="0"/>
                          <a:cs typeface="Courier New" panose="02070309020205020404" pitchFamily="49" charset="0"/>
                        </a:rPr>
                        <a:t>&amp;&amp;</a:t>
                      </a:r>
                    </a:p>
                  </a:txBody>
                  <a:tcPr/>
                </a:tc>
                <a:tc>
                  <a:txBody>
                    <a:bodyPr/>
                    <a:lstStyle/>
                    <a:p>
                      <a:r>
                        <a:rPr lang="en-US" dirty="0"/>
                        <a:t>and</a:t>
                      </a:r>
                    </a:p>
                  </a:txBody>
                  <a:tcPr/>
                </a:tc>
                <a:tc>
                  <a:txBody>
                    <a:bodyPr/>
                    <a:lstStyle/>
                    <a:p>
                      <a:r>
                        <a:rPr lang="en-US" dirty="0">
                          <a:latin typeface="Courier New" panose="02070309020205020404" pitchFamily="49" charset="0"/>
                          <a:cs typeface="Courier New" panose="02070309020205020404" pitchFamily="49" charset="0"/>
                        </a:rPr>
                        <a:t>(x === 5) &amp;&amp; (y === 8)</a:t>
                      </a:r>
                    </a:p>
                  </a:txBody>
                  <a:tcPr/>
                </a:tc>
                <a:tc>
                  <a:txBody>
                    <a:bodyPr/>
                    <a:lstStyle/>
                    <a:p>
                      <a:r>
                        <a:rPr lang="en-US" dirty="0"/>
                        <a:t>Tests whether x is equal to 5 and y is equal to 8</a:t>
                      </a:r>
                    </a:p>
                  </a:txBody>
                  <a:tcPr/>
                </a:tc>
                <a:extLst>
                  <a:ext uri="{0D108BD9-81ED-4DB2-BD59-A6C34878D82A}">
                    <a16:rowId xmlns:a16="http://schemas.microsoft.com/office/drawing/2014/main" val="2455622848"/>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or</a:t>
                      </a:r>
                    </a:p>
                  </a:txBody>
                  <a:tcPr/>
                </a:tc>
                <a:tc>
                  <a:txBody>
                    <a:bodyPr/>
                    <a:lstStyle/>
                    <a:p>
                      <a:r>
                        <a:rPr lang="en-US" dirty="0">
                          <a:latin typeface="Courier New" panose="02070309020205020404" pitchFamily="49" charset="0"/>
                          <a:cs typeface="Courier New" panose="02070309020205020404" pitchFamily="49" charset="0"/>
                        </a:rPr>
                        <a:t>(x === 5) || (y === 8)</a:t>
                      </a:r>
                    </a:p>
                  </a:txBody>
                  <a:tcPr/>
                </a:tc>
                <a:tc>
                  <a:txBody>
                    <a:bodyPr/>
                    <a:lstStyle/>
                    <a:p>
                      <a:r>
                        <a:rPr lang="en-US" dirty="0"/>
                        <a:t>Test whether x is equal to 5 or y is equal to 8</a:t>
                      </a:r>
                    </a:p>
                  </a:txBody>
                  <a:tcPr/>
                </a:tc>
                <a:extLst>
                  <a:ext uri="{0D108BD9-81ED-4DB2-BD59-A6C34878D82A}">
                    <a16:rowId xmlns:a16="http://schemas.microsoft.com/office/drawing/2014/main" val="4219843074"/>
                  </a:ext>
                </a:extLst>
              </a:tr>
              <a:tr h="370840">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not</a:t>
                      </a:r>
                    </a:p>
                  </a:txBody>
                  <a:tcPr/>
                </a:tc>
                <a:tc>
                  <a:txBody>
                    <a:bodyPr/>
                    <a:lstStyle/>
                    <a:p>
                      <a:r>
                        <a:rPr lang="en-US" dirty="0">
                          <a:latin typeface="Courier New" panose="02070309020205020404" pitchFamily="49" charset="0"/>
                          <a:cs typeface="Courier New" panose="02070309020205020404" pitchFamily="49" charset="0"/>
                        </a:rPr>
                        <a:t>! (x &lt; 5)</a:t>
                      </a:r>
                    </a:p>
                  </a:txBody>
                  <a:tcPr/>
                </a:tc>
                <a:tc>
                  <a:txBody>
                    <a:bodyPr/>
                    <a:lstStyle/>
                    <a:p>
                      <a:r>
                        <a:rPr lang="en-US" dirty="0"/>
                        <a:t>Test whether x is not less than 5</a:t>
                      </a:r>
                    </a:p>
                  </a:txBody>
                  <a:tcPr/>
                </a:tc>
                <a:extLst>
                  <a:ext uri="{0D108BD9-81ED-4DB2-BD59-A6C34878D82A}">
                    <a16:rowId xmlns:a16="http://schemas.microsoft.com/office/drawing/2014/main" val="2642050227"/>
                  </a:ext>
                </a:extLst>
              </a:tr>
            </a:tbl>
          </a:graphicData>
        </a:graphic>
      </p:graphicFrame>
    </p:spTree>
    <p:extLst>
      <p:ext uri="{BB962C8B-B14F-4D97-AF65-F5344CB8AC3E}">
        <p14:creationId xmlns:p14="http://schemas.microsoft.com/office/powerpoint/2010/main" val="1806516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A73F-A8A0-6243-8F41-3E2C00F66268}"/>
              </a:ext>
            </a:extLst>
          </p:cNvPr>
          <p:cNvSpPr>
            <a:spLocks noGrp="1"/>
          </p:cNvSpPr>
          <p:nvPr>
            <p:ph type="title"/>
          </p:nvPr>
        </p:nvSpPr>
        <p:spPr/>
        <p:txBody>
          <a:bodyPr/>
          <a:lstStyle/>
          <a:p>
            <a:r>
              <a:rPr lang="en-US" dirty="0"/>
              <a:t>Using Operators to Build Expressions (8 of 9)</a:t>
            </a:r>
          </a:p>
        </p:txBody>
      </p:sp>
      <p:graphicFrame>
        <p:nvGraphicFramePr>
          <p:cNvPr id="4" name="Table Placeholder 3">
            <a:extLst>
              <a:ext uri="{FF2B5EF4-FFF2-40B4-BE49-F238E27FC236}">
                <a16:creationId xmlns:a16="http://schemas.microsoft.com/office/drawing/2014/main" id="{4AEB0688-9854-944E-8549-02894A34F0FB}"/>
              </a:ext>
            </a:extLst>
          </p:cNvPr>
          <p:cNvGraphicFramePr>
            <a:graphicFrameLocks noGrp="1"/>
          </p:cNvGraphicFramePr>
          <p:nvPr>
            <p:ph type="tbl" sz="quarter" idx="10"/>
            <p:extLst>
              <p:ext uri="{D42A27DB-BD31-4B8C-83A1-F6EECF244321}">
                <p14:modId xmlns:p14="http://schemas.microsoft.com/office/powerpoint/2010/main" val="2764545773"/>
              </p:ext>
            </p:extLst>
          </p:nvPr>
        </p:nvGraphicFramePr>
        <p:xfrm>
          <a:off x="838200" y="1679060"/>
          <a:ext cx="10515600" cy="3672840"/>
        </p:xfrm>
        <a:graphic>
          <a:graphicData uri="http://schemas.openxmlformats.org/drawingml/2006/table">
            <a:tbl>
              <a:tblPr firstRow="1" bandRow="1">
                <a:tableStyleId>{5C22544A-7EE6-4342-B048-85BDC9FD1C3A}</a:tableStyleId>
              </a:tblPr>
              <a:tblGrid>
                <a:gridCol w="2351567">
                  <a:extLst>
                    <a:ext uri="{9D8B030D-6E8A-4147-A177-3AD203B41FA5}">
                      <a16:colId xmlns:a16="http://schemas.microsoft.com/office/drawing/2014/main" val="2207104235"/>
                    </a:ext>
                  </a:extLst>
                </a:gridCol>
                <a:gridCol w="1616149">
                  <a:extLst>
                    <a:ext uri="{9D8B030D-6E8A-4147-A177-3AD203B41FA5}">
                      <a16:colId xmlns:a16="http://schemas.microsoft.com/office/drawing/2014/main" val="3362687685"/>
                    </a:ext>
                  </a:extLst>
                </a:gridCol>
                <a:gridCol w="6547884">
                  <a:extLst>
                    <a:ext uri="{9D8B030D-6E8A-4147-A177-3AD203B41FA5}">
                      <a16:colId xmlns:a16="http://schemas.microsoft.com/office/drawing/2014/main" val="132051583"/>
                    </a:ext>
                  </a:extLst>
                </a:gridCol>
              </a:tblGrid>
              <a:tr h="370840">
                <a:tc>
                  <a:txBody>
                    <a:bodyPr/>
                    <a:lstStyle/>
                    <a:p>
                      <a:r>
                        <a:rPr lang="en-US" dirty="0"/>
                        <a:t>Name</a:t>
                      </a:r>
                    </a:p>
                  </a:txBody>
                  <a:tcPr/>
                </a:tc>
                <a:tc>
                  <a:txBody>
                    <a:bodyPr/>
                    <a:lstStyle/>
                    <a:p>
                      <a:r>
                        <a:rPr lang="en-US" dirty="0"/>
                        <a:t>Special Operator</a:t>
                      </a:r>
                    </a:p>
                  </a:txBody>
                  <a:tcPr/>
                </a:tc>
                <a:tc>
                  <a:txBody>
                    <a:bodyPr/>
                    <a:lstStyle/>
                    <a:p>
                      <a:r>
                        <a:rPr lang="en-US" dirty="0"/>
                        <a:t>Description</a:t>
                      </a:r>
                    </a:p>
                  </a:txBody>
                  <a:tcPr/>
                </a:tc>
                <a:extLst>
                  <a:ext uri="{0D108BD9-81ED-4DB2-BD59-A6C34878D82A}">
                    <a16:rowId xmlns:a16="http://schemas.microsoft.com/office/drawing/2014/main" val="3688009822"/>
                  </a:ext>
                </a:extLst>
              </a:tr>
              <a:tr h="370840">
                <a:tc>
                  <a:txBody>
                    <a:bodyPr/>
                    <a:lstStyle/>
                    <a:p>
                      <a:r>
                        <a:rPr lang="en-US" dirty="0"/>
                        <a:t>Property access</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Appends an object, method, or property to another object</a:t>
                      </a:r>
                    </a:p>
                  </a:txBody>
                  <a:tcPr/>
                </a:tc>
                <a:extLst>
                  <a:ext uri="{0D108BD9-81ED-4DB2-BD59-A6C34878D82A}">
                    <a16:rowId xmlns:a16="http://schemas.microsoft.com/office/drawing/2014/main" val="2517995417"/>
                  </a:ext>
                </a:extLst>
              </a:tr>
              <a:tr h="370840">
                <a:tc>
                  <a:txBody>
                    <a:bodyPr/>
                    <a:lstStyle/>
                    <a:p>
                      <a:r>
                        <a:rPr lang="en-US" dirty="0"/>
                        <a:t>Array index</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Accesses an element of an array</a:t>
                      </a:r>
                    </a:p>
                  </a:txBody>
                  <a:tcPr/>
                </a:tc>
                <a:extLst>
                  <a:ext uri="{0D108BD9-81ED-4DB2-BD59-A6C34878D82A}">
                    <a16:rowId xmlns:a16="http://schemas.microsoft.com/office/drawing/2014/main" val="2991603336"/>
                  </a:ext>
                </a:extLst>
              </a:tr>
              <a:tr h="370840">
                <a:tc>
                  <a:txBody>
                    <a:bodyPr/>
                    <a:lstStyle/>
                    <a:p>
                      <a:r>
                        <a:rPr lang="en-US" dirty="0"/>
                        <a:t>Function call</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Calls up functions or changes the order in which individual operations in an expression are evaluated</a:t>
                      </a:r>
                    </a:p>
                  </a:txBody>
                  <a:tcPr/>
                </a:tc>
                <a:extLst>
                  <a:ext uri="{0D108BD9-81ED-4DB2-BD59-A6C34878D82A}">
                    <a16:rowId xmlns:a16="http://schemas.microsoft.com/office/drawing/2014/main" val="2742735581"/>
                  </a:ext>
                </a:extLst>
              </a:tr>
              <a:tr h="370840">
                <a:tc>
                  <a:txBody>
                    <a:bodyPr/>
                    <a:lstStyle/>
                    <a:p>
                      <a:r>
                        <a:rPr lang="en-US" dirty="0"/>
                        <a:t>Comma</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Separates multiple expressions in the same statement</a:t>
                      </a:r>
                    </a:p>
                  </a:txBody>
                  <a:tcPr/>
                </a:tc>
                <a:extLst>
                  <a:ext uri="{0D108BD9-81ED-4DB2-BD59-A6C34878D82A}">
                    <a16:rowId xmlns:a16="http://schemas.microsoft.com/office/drawing/2014/main" val="2586197759"/>
                  </a:ext>
                </a:extLst>
              </a:tr>
              <a:tr h="370840">
                <a:tc>
                  <a:txBody>
                    <a:bodyPr/>
                    <a:lstStyle/>
                    <a:p>
                      <a:r>
                        <a:rPr lang="en-US" dirty="0"/>
                        <a:t>Conditional expression</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t>Executes one of two expressions based on the results of a conditional expression</a:t>
                      </a:r>
                    </a:p>
                  </a:txBody>
                  <a:tcPr/>
                </a:tc>
                <a:extLst>
                  <a:ext uri="{0D108BD9-81ED-4DB2-BD59-A6C34878D82A}">
                    <a16:rowId xmlns:a16="http://schemas.microsoft.com/office/drawing/2014/main" val="1129056931"/>
                  </a:ext>
                </a:extLst>
              </a:tr>
              <a:tr h="370840">
                <a:tc>
                  <a:txBody>
                    <a:bodyPr/>
                    <a:lstStyle/>
                    <a:p>
                      <a:r>
                        <a:rPr lang="en-US" dirty="0"/>
                        <a:t>Delete</a:t>
                      </a:r>
                    </a:p>
                  </a:txBody>
                  <a:tcPr/>
                </a:tc>
                <a:tc>
                  <a:txBody>
                    <a:bodyPr/>
                    <a:lstStyle/>
                    <a:p>
                      <a:r>
                        <a:rPr lang="en-US" dirty="0">
                          <a:latin typeface="Courier New" panose="02070309020205020404" pitchFamily="49" charset="0"/>
                          <a:cs typeface="Courier New" panose="02070309020205020404" pitchFamily="49" charset="0"/>
                        </a:rPr>
                        <a:t>delete</a:t>
                      </a:r>
                    </a:p>
                  </a:txBody>
                  <a:tcPr/>
                </a:tc>
                <a:tc>
                  <a:txBody>
                    <a:bodyPr/>
                    <a:lstStyle/>
                    <a:p>
                      <a:r>
                        <a:rPr lang="en-US" dirty="0"/>
                        <a:t>Deletes array elements, variables created without the </a:t>
                      </a:r>
                      <a:r>
                        <a:rPr lang="en-US" dirty="0">
                          <a:latin typeface="Courier New" panose="02070309020205020404" pitchFamily="49" charset="0"/>
                          <a:cs typeface="Courier New" panose="02070309020205020404" pitchFamily="49" charset="0"/>
                        </a:rPr>
                        <a:t>var</a:t>
                      </a:r>
                      <a:r>
                        <a:rPr lang="en-US" dirty="0"/>
                        <a:t> keyword, and properties of custom objects</a:t>
                      </a:r>
                    </a:p>
                  </a:txBody>
                  <a:tcPr/>
                </a:tc>
                <a:extLst>
                  <a:ext uri="{0D108BD9-81ED-4DB2-BD59-A6C34878D82A}">
                    <a16:rowId xmlns:a16="http://schemas.microsoft.com/office/drawing/2014/main" val="4252710079"/>
                  </a:ext>
                </a:extLst>
              </a:tr>
            </a:tbl>
          </a:graphicData>
        </a:graphic>
      </p:graphicFrame>
    </p:spTree>
    <p:extLst>
      <p:ext uri="{BB962C8B-B14F-4D97-AF65-F5344CB8AC3E}">
        <p14:creationId xmlns:p14="http://schemas.microsoft.com/office/powerpoint/2010/main" val="4139822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A73F-A8A0-6243-8F41-3E2C00F66268}"/>
              </a:ext>
            </a:extLst>
          </p:cNvPr>
          <p:cNvSpPr>
            <a:spLocks noGrp="1"/>
          </p:cNvSpPr>
          <p:nvPr>
            <p:ph type="title"/>
          </p:nvPr>
        </p:nvSpPr>
        <p:spPr/>
        <p:txBody>
          <a:bodyPr/>
          <a:lstStyle/>
          <a:p>
            <a:r>
              <a:rPr lang="en-US" dirty="0"/>
              <a:t>Using Operators to Build Expressions (9 of 9)</a:t>
            </a:r>
          </a:p>
        </p:txBody>
      </p:sp>
      <p:graphicFrame>
        <p:nvGraphicFramePr>
          <p:cNvPr id="4" name="Table Placeholder 3">
            <a:extLst>
              <a:ext uri="{FF2B5EF4-FFF2-40B4-BE49-F238E27FC236}">
                <a16:creationId xmlns:a16="http://schemas.microsoft.com/office/drawing/2014/main" id="{4AEB0688-9854-944E-8549-02894A34F0FB}"/>
              </a:ext>
            </a:extLst>
          </p:cNvPr>
          <p:cNvGraphicFramePr>
            <a:graphicFrameLocks noGrp="1"/>
          </p:cNvGraphicFramePr>
          <p:nvPr>
            <p:ph type="tbl" sz="quarter" idx="10"/>
            <p:extLst>
              <p:ext uri="{D42A27DB-BD31-4B8C-83A1-F6EECF244321}">
                <p14:modId xmlns:p14="http://schemas.microsoft.com/office/powerpoint/2010/main" val="4211745353"/>
              </p:ext>
            </p:extLst>
          </p:nvPr>
        </p:nvGraphicFramePr>
        <p:xfrm>
          <a:off x="838200" y="1679060"/>
          <a:ext cx="10515600" cy="3032760"/>
        </p:xfrm>
        <a:graphic>
          <a:graphicData uri="http://schemas.openxmlformats.org/drawingml/2006/table">
            <a:tbl>
              <a:tblPr firstRow="1" bandRow="1">
                <a:tableStyleId>{5C22544A-7EE6-4342-B048-85BDC9FD1C3A}</a:tableStyleId>
              </a:tblPr>
              <a:tblGrid>
                <a:gridCol w="2351567">
                  <a:extLst>
                    <a:ext uri="{9D8B030D-6E8A-4147-A177-3AD203B41FA5}">
                      <a16:colId xmlns:a16="http://schemas.microsoft.com/office/drawing/2014/main" val="2207104235"/>
                    </a:ext>
                  </a:extLst>
                </a:gridCol>
                <a:gridCol w="1616149">
                  <a:extLst>
                    <a:ext uri="{9D8B030D-6E8A-4147-A177-3AD203B41FA5}">
                      <a16:colId xmlns:a16="http://schemas.microsoft.com/office/drawing/2014/main" val="3362687685"/>
                    </a:ext>
                  </a:extLst>
                </a:gridCol>
                <a:gridCol w="6547884">
                  <a:extLst>
                    <a:ext uri="{9D8B030D-6E8A-4147-A177-3AD203B41FA5}">
                      <a16:colId xmlns:a16="http://schemas.microsoft.com/office/drawing/2014/main" val="132051583"/>
                    </a:ext>
                  </a:extLst>
                </a:gridCol>
              </a:tblGrid>
              <a:tr h="370840">
                <a:tc>
                  <a:txBody>
                    <a:bodyPr/>
                    <a:lstStyle/>
                    <a:p>
                      <a:r>
                        <a:rPr lang="en-US" dirty="0"/>
                        <a:t>Name</a:t>
                      </a:r>
                    </a:p>
                  </a:txBody>
                  <a:tcPr/>
                </a:tc>
                <a:tc>
                  <a:txBody>
                    <a:bodyPr/>
                    <a:lstStyle/>
                    <a:p>
                      <a:r>
                        <a:rPr lang="en-US" dirty="0"/>
                        <a:t>Special Operator</a:t>
                      </a:r>
                    </a:p>
                  </a:txBody>
                  <a:tcPr/>
                </a:tc>
                <a:tc>
                  <a:txBody>
                    <a:bodyPr/>
                    <a:lstStyle/>
                    <a:p>
                      <a:r>
                        <a:rPr lang="en-US" dirty="0"/>
                        <a:t>Description</a:t>
                      </a:r>
                    </a:p>
                  </a:txBody>
                  <a:tcPr/>
                </a:tc>
                <a:extLst>
                  <a:ext uri="{0D108BD9-81ED-4DB2-BD59-A6C34878D82A}">
                    <a16:rowId xmlns:a16="http://schemas.microsoft.com/office/drawing/2014/main" val="3688009822"/>
                  </a:ext>
                </a:extLst>
              </a:tr>
              <a:tr h="370840">
                <a:tc>
                  <a:txBody>
                    <a:bodyPr/>
                    <a:lstStyle/>
                    <a:p>
                      <a:r>
                        <a:rPr lang="en-US" dirty="0"/>
                        <a:t>Property exists</a:t>
                      </a:r>
                    </a:p>
                  </a:txBody>
                  <a:tcPr/>
                </a:tc>
                <a:tc>
                  <a:txBody>
                    <a:bodyPr/>
                    <a:lstStyle/>
                    <a:p>
                      <a:r>
                        <a:rPr lang="en-US" dirty="0">
                          <a:latin typeface="Courier New" panose="02070309020205020404" pitchFamily="49" charset="0"/>
                          <a:cs typeface="Courier New" panose="02070309020205020404" pitchFamily="49" charset="0"/>
                        </a:rPr>
                        <a:t>in</a:t>
                      </a:r>
                    </a:p>
                  </a:txBody>
                  <a:tcPr/>
                </a:tc>
                <a:tc>
                  <a:txBody>
                    <a:bodyPr/>
                    <a:lstStyle/>
                    <a:p>
                      <a:r>
                        <a:rPr lang="en-US" dirty="0"/>
                        <a:t>Returns a value of </a:t>
                      </a:r>
                      <a:r>
                        <a:rPr lang="en-US" dirty="0">
                          <a:latin typeface="Courier New" panose="02070309020205020404" pitchFamily="49" charset="0"/>
                          <a:cs typeface="Courier New" panose="02070309020205020404" pitchFamily="49" charset="0"/>
                        </a:rPr>
                        <a:t>true</a:t>
                      </a:r>
                      <a:r>
                        <a:rPr lang="en-US" dirty="0"/>
                        <a:t> if a specified property is contained within an object</a:t>
                      </a:r>
                    </a:p>
                  </a:txBody>
                  <a:tcPr/>
                </a:tc>
                <a:extLst>
                  <a:ext uri="{0D108BD9-81ED-4DB2-BD59-A6C34878D82A}">
                    <a16:rowId xmlns:a16="http://schemas.microsoft.com/office/drawing/2014/main" val="2805181269"/>
                  </a:ext>
                </a:extLst>
              </a:tr>
              <a:tr h="370840">
                <a:tc>
                  <a:txBody>
                    <a:bodyPr/>
                    <a:lstStyle/>
                    <a:p>
                      <a:r>
                        <a:rPr lang="en-US" dirty="0"/>
                        <a:t>Object type</a:t>
                      </a:r>
                    </a:p>
                  </a:txBody>
                  <a:tcPr/>
                </a:tc>
                <a:tc>
                  <a:txBody>
                    <a:bodyPr/>
                    <a:lstStyle/>
                    <a:p>
                      <a:r>
                        <a:rPr lang="en-US" dirty="0" err="1">
                          <a:latin typeface="Courier New" panose="02070309020205020404" pitchFamily="49" charset="0"/>
                          <a:cs typeface="Courier New" panose="02070309020205020404" pitchFamily="49" charset="0"/>
                        </a:rPr>
                        <a:t>instanceof</a:t>
                      </a:r>
                      <a:endParaRPr lang="en-US" dirty="0">
                        <a:latin typeface="Courier New" panose="02070309020205020404" pitchFamily="49" charset="0"/>
                        <a:cs typeface="Courier New" panose="02070309020205020404" pitchFamily="49" charset="0"/>
                      </a:endParaRPr>
                    </a:p>
                  </a:txBody>
                  <a:tcPr/>
                </a:tc>
                <a:tc>
                  <a:txBody>
                    <a:bodyPr/>
                    <a:lstStyle/>
                    <a:p>
                      <a:r>
                        <a:rPr lang="en-US" dirty="0"/>
                        <a:t>Returns </a:t>
                      </a:r>
                      <a:r>
                        <a:rPr lang="en-US" dirty="0">
                          <a:latin typeface="Courier New" panose="02070309020205020404" pitchFamily="49" charset="0"/>
                          <a:cs typeface="Courier New" panose="02070309020205020404" pitchFamily="49" charset="0"/>
                        </a:rPr>
                        <a:t>true</a:t>
                      </a:r>
                      <a:r>
                        <a:rPr lang="en-US" dirty="0"/>
                        <a:t> if an object is of a specified object type</a:t>
                      </a:r>
                    </a:p>
                  </a:txBody>
                  <a:tcPr/>
                </a:tc>
                <a:extLst>
                  <a:ext uri="{0D108BD9-81ED-4DB2-BD59-A6C34878D82A}">
                    <a16:rowId xmlns:a16="http://schemas.microsoft.com/office/drawing/2014/main" val="3549703455"/>
                  </a:ext>
                </a:extLst>
              </a:tr>
              <a:tr h="370840">
                <a:tc>
                  <a:txBody>
                    <a:bodyPr/>
                    <a:lstStyle/>
                    <a:p>
                      <a:r>
                        <a:rPr lang="en-US" dirty="0"/>
                        <a:t>New object</a:t>
                      </a:r>
                    </a:p>
                  </a:txBody>
                  <a:tcPr/>
                </a:tc>
                <a:tc>
                  <a:txBody>
                    <a:bodyPr/>
                    <a:lstStyle/>
                    <a:p>
                      <a:r>
                        <a:rPr lang="en-US" dirty="0">
                          <a:latin typeface="Courier New" panose="02070309020205020404" pitchFamily="49" charset="0"/>
                          <a:cs typeface="Courier New" panose="02070309020205020404" pitchFamily="49" charset="0"/>
                        </a:rPr>
                        <a:t>new</a:t>
                      </a:r>
                    </a:p>
                  </a:txBody>
                  <a:tcPr/>
                </a:tc>
                <a:tc>
                  <a:txBody>
                    <a:bodyPr/>
                    <a:lstStyle/>
                    <a:p>
                      <a:r>
                        <a:rPr lang="en-US" dirty="0"/>
                        <a:t>Creates a new instance of a user-defined object type or a predefined JavaScript object type</a:t>
                      </a:r>
                    </a:p>
                  </a:txBody>
                  <a:tcPr/>
                </a:tc>
                <a:extLst>
                  <a:ext uri="{0D108BD9-81ED-4DB2-BD59-A6C34878D82A}">
                    <a16:rowId xmlns:a16="http://schemas.microsoft.com/office/drawing/2014/main" val="4006035882"/>
                  </a:ext>
                </a:extLst>
              </a:tr>
              <a:tr h="370840">
                <a:tc>
                  <a:txBody>
                    <a:bodyPr/>
                    <a:lstStyle/>
                    <a:p>
                      <a:r>
                        <a:rPr lang="en-US" dirty="0"/>
                        <a:t>Data type</a:t>
                      </a:r>
                    </a:p>
                  </a:txBody>
                  <a:tcPr/>
                </a:tc>
                <a:tc>
                  <a:txBody>
                    <a:bodyPr/>
                    <a:lstStyle/>
                    <a:p>
                      <a:r>
                        <a:rPr lang="en-US" dirty="0" err="1">
                          <a:latin typeface="Courier New" panose="02070309020205020404" pitchFamily="49" charset="0"/>
                          <a:cs typeface="Courier New" panose="02070309020205020404" pitchFamily="49" charset="0"/>
                        </a:rPr>
                        <a:t>typeof</a:t>
                      </a:r>
                      <a:endParaRPr lang="en-US" dirty="0">
                        <a:latin typeface="Courier New" panose="02070309020205020404" pitchFamily="49" charset="0"/>
                        <a:cs typeface="Courier New" panose="02070309020205020404" pitchFamily="49" charset="0"/>
                      </a:endParaRPr>
                    </a:p>
                  </a:txBody>
                  <a:tcPr/>
                </a:tc>
                <a:tc>
                  <a:txBody>
                    <a:bodyPr/>
                    <a:lstStyle/>
                    <a:p>
                      <a:r>
                        <a:rPr lang="en-US" dirty="0"/>
                        <a:t>Determines the data type of a variable</a:t>
                      </a:r>
                    </a:p>
                  </a:txBody>
                  <a:tcPr/>
                </a:tc>
                <a:extLst>
                  <a:ext uri="{0D108BD9-81ED-4DB2-BD59-A6C34878D82A}">
                    <a16:rowId xmlns:a16="http://schemas.microsoft.com/office/drawing/2014/main" val="2158979824"/>
                  </a:ext>
                </a:extLst>
              </a:tr>
              <a:tr h="370840">
                <a:tc>
                  <a:txBody>
                    <a:bodyPr/>
                    <a:lstStyle/>
                    <a:p>
                      <a:r>
                        <a:rPr lang="en-US" dirty="0"/>
                        <a:t>Void</a:t>
                      </a:r>
                    </a:p>
                  </a:txBody>
                  <a:tcPr/>
                </a:tc>
                <a:tc>
                  <a:txBody>
                    <a:bodyPr/>
                    <a:lstStyle/>
                    <a:p>
                      <a:r>
                        <a:rPr lang="en-US" dirty="0">
                          <a:latin typeface="Courier New" panose="02070309020205020404" pitchFamily="49" charset="0"/>
                          <a:cs typeface="Courier New" panose="02070309020205020404" pitchFamily="49" charset="0"/>
                        </a:rPr>
                        <a:t>void</a:t>
                      </a:r>
                    </a:p>
                  </a:txBody>
                  <a:tcPr/>
                </a:tc>
                <a:tc>
                  <a:txBody>
                    <a:bodyPr/>
                    <a:lstStyle/>
                    <a:p>
                      <a:r>
                        <a:rPr lang="en-US" dirty="0"/>
                        <a:t>Evaluates an expression without returning a result</a:t>
                      </a:r>
                    </a:p>
                  </a:txBody>
                  <a:tcPr/>
                </a:tc>
                <a:extLst>
                  <a:ext uri="{0D108BD9-81ED-4DB2-BD59-A6C34878D82A}">
                    <a16:rowId xmlns:a16="http://schemas.microsoft.com/office/drawing/2014/main" val="458529354"/>
                  </a:ext>
                </a:extLst>
              </a:tr>
            </a:tbl>
          </a:graphicData>
        </a:graphic>
      </p:graphicFrame>
    </p:spTree>
    <p:extLst>
      <p:ext uri="{BB962C8B-B14F-4D97-AF65-F5344CB8AC3E}">
        <p14:creationId xmlns:p14="http://schemas.microsoft.com/office/powerpoint/2010/main" val="393124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2.2: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be working with a floating point number variable called </a:t>
            </a:r>
            <a:r>
              <a:rPr lang="en-US" dirty="0" err="1">
                <a:latin typeface="Courier New" panose="02070309020205020404" pitchFamily="49" charset="0"/>
                <a:cs typeface="Courier New" panose="02070309020205020404" pitchFamily="49" charset="0"/>
              </a:rPr>
              <a:t>totalDue</a:t>
            </a:r>
            <a:r>
              <a:rPr lang="en-US" dirty="0"/>
              <a:t>, which represents money owed by a customer. Work together to write a function to perform each of the following tasks:</a:t>
            </a:r>
          </a:p>
          <a:p>
            <a:pPr lvl="1"/>
            <a:r>
              <a:rPr lang="en-US" dirty="0">
                <a:solidFill>
                  <a:srgbClr val="000000"/>
                </a:solidFill>
              </a:rPr>
              <a:t>Add a $5 handling charge to </a:t>
            </a:r>
            <a:r>
              <a:rPr lang="en-US" dirty="0" err="1">
                <a:solidFill>
                  <a:srgbClr val="000000"/>
                </a:solidFill>
                <a:latin typeface="Courier New" panose="02070309020205020404" pitchFamily="49" charset="0"/>
                <a:cs typeface="Courier New" panose="02070309020205020404" pitchFamily="49" charset="0"/>
              </a:rPr>
              <a:t>totalDue</a:t>
            </a:r>
            <a:r>
              <a:rPr lang="en-US" dirty="0">
                <a:solidFill>
                  <a:srgbClr val="000000"/>
                </a:solidFill>
              </a:rPr>
              <a:t>.</a:t>
            </a:r>
          </a:p>
          <a:p>
            <a:pPr lvl="1"/>
            <a:r>
              <a:rPr lang="en-US" dirty="0">
                <a:solidFill>
                  <a:srgbClr val="000000"/>
                </a:solidFill>
              </a:rPr>
              <a:t>Add both a $5 handling charge and a 15% heavy item charge. The heavy item charge should be calculated </a:t>
            </a:r>
            <a:r>
              <a:rPr lang="en-US" i="1" dirty="0">
                <a:solidFill>
                  <a:srgbClr val="000000"/>
                </a:solidFill>
              </a:rPr>
              <a:t>before</a:t>
            </a:r>
            <a:r>
              <a:rPr lang="en-US" dirty="0">
                <a:solidFill>
                  <a:srgbClr val="000000"/>
                </a:solidFill>
              </a:rPr>
              <a:t> the handling charge is added to </a:t>
            </a:r>
            <a:r>
              <a:rPr lang="en-US" dirty="0" err="1">
                <a:solidFill>
                  <a:srgbClr val="000000"/>
                </a:solidFill>
                <a:latin typeface="Courier New" panose="02070309020205020404" pitchFamily="49" charset="0"/>
                <a:cs typeface="Courier New" panose="02070309020205020404" pitchFamily="49" charset="0"/>
              </a:rPr>
              <a:t>totalDue</a:t>
            </a:r>
            <a:r>
              <a:rPr lang="en-US" dirty="0">
                <a:solidFill>
                  <a:srgbClr val="000000"/>
                </a:solidFill>
              </a:rPr>
              <a:t>.</a:t>
            </a:r>
          </a:p>
          <a:p>
            <a:r>
              <a:rPr lang="en-US" dirty="0"/>
              <a:t>Now write code that calls the first function if the </a:t>
            </a:r>
            <a:r>
              <a:rPr lang="en-US" dirty="0" err="1">
                <a:latin typeface="Courier New" panose="02070309020205020404" pitchFamily="49" charset="0"/>
                <a:cs typeface="Courier New" panose="02070309020205020404" pitchFamily="49" charset="0"/>
              </a:rPr>
              <a:t>totalWeight</a:t>
            </a:r>
            <a:r>
              <a:rPr lang="en-US" dirty="0"/>
              <a:t> variable’s value is less than 20 or the second function if </a:t>
            </a:r>
            <a:r>
              <a:rPr lang="en-US" dirty="0" err="1">
                <a:latin typeface="Courier New" panose="02070309020205020404" pitchFamily="49" charset="0"/>
                <a:cs typeface="Courier New" panose="02070309020205020404" pitchFamily="49" charset="0"/>
              </a:rPr>
              <a:t>totalWeight</a:t>
            </a:r>
            <a:r>
              <a:rPr lang="en-US" dirty="0"/>
              <a:t> is greater than or equal to 20.</a:t>
            </a:r>
          </a:p>
        </p:txBody>
      </p:sp>
    </p:spTree>
    <p:extLst>
      <p:ext uri="{BB962C8B-B14F-4D97-AF65-F5344CB8AC3E}">
        <p14:creationId xmlns:p14="http://schemas.microsoft.com/office/powerpoint/2010/main" val="1465716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5C12-C006-DE4A-B61E-1AE3B4791805}"/>
              </a:ext>
            </a:extLst>
          </p:cNvPr>
          <p:cNvSpPr>
            <a:spLocks noGrp="1"/>
          </p:cNvSpPr>
          <p:nvPr>
            <p:ph type="title"/>
          </p:nvPr>
        </p:nvSpPr>
        <p:spPr/>
        <p:txBody>
          <a:bodyPr/>
          <a:lstStyle/>
          <a:p>
            <a:r>
              <a:rPr lang="en-US" dirty="0"/>
              <a:t>Understanding Operator Precedence (1 of 3)</a:t>
            </a:r>
          </a:p>
        </p:txBody>
      </p:sp>
      <p:sp>
        <p:nvSpPr>
          <p:cNvPr id="3" name="Text Placeholder 2">
            <a:extLst>
              <a:ext uri="{FF2B5EF4-FFF2-40B4-BE49-F238E27FC236}">
                <a16:creationId xmlns:a16="http://schemas.microsoft.com/office/drawing/2014/main" id="{64C8559A-4F46-EF47-A2F5-E9A10447172C}"/>
              </a:ext>
            </a:extLst>
          </p:cNvPr>
          <p:cNvSpPr>
            <a:spLocks noGrp="1"/>
          </p:cNvSpPr>
          <p:nvPr>
            <p:ph type="body" sz="quarter" idx="17"/>
          </p:nvPr>
        </p:nvSpPr>
        <p:spPr/>
        <p:txBody>
          <a:bodyPr/>
          <a:lstStyle/>
          <a:p>
            <a:r>
              <a:rPr lang="en-US" b="1" dirty="0">
                <a:solidFill>
                  <a:srgbClr val="004A78"/>
                </a:solidFill>
              </a:rPr>
              <a:t>Operator precedence </a:t>
            </a:r>
            <a:r>
              <a:rPr lang="en-US" dirty="0"/>
              <a:t>determines the order in which operations in an expression are evaluated</a:t>
            </a:r>
          </a:p>
          <a:p>
            <a:r>
              <a:rPr lang="en-US" b="1" dirty="0">
                <a:solidFill>
                  <a:srgbClr val="004A78"/>
                </a:solidFill>
              </a:rPr>
              <a:t>Associativity</a:t>
            </a:r>
            <a:r>
              <a:rPr lang="en-US" dirty="0"/>
              <a:t> determines precedence for operators with equal intrinsic precedence</a:t>
            </a:r>
          </a:p>
          <a:p>
            <a:r>
              <a:rPr lang="en-US" dirty="0"/>
              <a:t>Examples: </a:t>
            </a:r>
          </a:p>
          <a:p>
            <a:pPr lvl="1"/>
            <a:r>
              <a:rPr lang="en-US" dirty="0">
                <a:latin typeface="Courier New" panose="02070309020205020404" pitchFamily="49" charset="0"/>
                <a:cs typeface="Courier New" panose="02070309020205020404" pitchFamily="49" charset="0"/>
              </a:rPr>
              <a:t>5 + 2 * 8</a:t>
            </a:r>
            <a:r>
              <a:rPr lang="en-US" dirty="0"/>
              <a:t> evaluates to 21</a:t>
            </a:r>
          </a:p>
          <a:p>
            <a:pPr lvl="1"/>
            <a:r>
              <a:rPr lang="en-US" dirty="0">
                <a:latin typeface="Courier New" panose="02070309020205020404" pitchFamily="49" charset="0"/>
                <a:cs typeface="Courier New" panose="02070309020205020404" pitchFamily="49" charset="0"/>
              </a:rPr>
              <a:t>30 / 5 * 2</a:t>
            </a:r>
            <a:r>
              <a:rPr lang="en-US" dirty="0"/>
              <a:t> evaluates to 12</a:t>
            </a:r>
          </a:p>
          <a:p>
            <a:pPr lvl="1"/>
            <a:r>
              <a:rPr lang="en-US" dirty="0">
                <a:latin typeface="Courier New" panose="02070309020205020404" pitchFamily="49" charset="0"/>
                <a:cs typeface="Courier New" panose="02070309020205020404" pitchFamily="49" charset="0"/>
              </a:rPr>
              <a:t>let x =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y = 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 = y *= ++x;  // Value of both x and y is 8</a:t>
            </a:r>
          </a:p>
          <a:p>
            <a:pPr lvl="1"/>
            <a:r>
              <a:rPr lang="en-US" dirty="0">
                <a:latin typeface="Courier New" panose="02070309020205020404" pitchFamily="49" charset="0"/>
                <a:cs typeface="Courier New" panose="02070309020205020404" pitchFamily="49" charset="0"/>
              </a:rPr>
              <a:t>(5 + 2) * 8</a:t>
            </a:r>
            <a:r>
              <a:rPr lang="en-US" dirty="0"/>
              <a:t> evaluates to 56</a:t>
            </a:r>
          </a:p>
        </p:txBody>
      </p:sp>
    </p:spTree>
    <p:extLst>
      <p:ext uri="{BB962C8B-B14F-4D97-AF65-F5344CB8AC3E}">
        <p14:creationId xmlns:p14="http://schemas.microsoft.com/office/powerpoint/2010/main" val="494128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265F-DED2-544D-B8F0-69A077A1914E}"/>
              </a:ext>
            </a:extLst>
          </p:cNvPr>
          <p:cNvSpPr>
            <a:spLocks noGrp="1"/>
          </p:cNvSpPr>
          <p:nvPr>
            <p:ph type="title"/>
          </p:nvPr>
        </p:nvSpPr>
        <p:spPr/>
        <p:txBody>
          <a:bodyPr/>
          <a:lstStyle/>
          <a:p>
            <a:r>
              <a:rPr lang="en-US" dirty="0"/>
              <a:t>Understanding Operator Precedence (2 of 3)</a:t>
            </a:r>
          </a:p>
        </p:txBody>
      </p:sp>
      <p:pic>
        <p:nvPicPr>
          <p:cNvPr id="7" name="Picture Placeholder 6" descr="Left-to-right associativity depicted in an example. The expression to be evaluated is the following. 30, forward slash, 5, asterisk, 2. The associativity works in this expression from left to right. The first operation is division. The second operation is multiplication.">
            <a:extLst>
              <a:ext uri="{FF2B5EF4-FFF2-40B4-BE49-F238E27FC236}">
                <a16:creationId xmlns:a16="http://schemas.microsoft.com/office/drawing/2014/main" id="{B82616DD-D669-C540-BFED-80566FBF0706}"/>
              </a:ext>
            </a:extLst>
          </p:cNvPr>
          <p:cNvPicPr>
            <a:picLocks noGrp="1" noChangeAspect="1"/>
          </p:cNvPicPr>
          <p:nvPr>
            <p:ph type="pic" sz="quarter" idx="10"/>
          </p:nvPr>
        </p:nvPicPr>
        <p:blipFill>
          <a:blip r:embed="rId2"/>
          <a:stretch>
            <a:fillRect/>
          </a:stretch>
        </p:blipFill>
        <p:spPr>
          <a:xfrm>
            <a:off x="731520" y="1766517"/>
            <a:ext cx="6420394" cy="2555986"/>
          </a:xfrm>
        </p:spPr>
      </p:pic>
      <p:sp>
        <p:nvSpPr>
          <p:cNvPr id="4" name="Text Placeholder 3">
            <a:extLst>
              <a:ext uri="{FF2B5EF4-FFF2-40B4-BE49-F238E27FC236}">
                <a16:creationId xmlns:a16="http://schemas.microsoft.com/office/drawing/2014/main" id="{4B86D48F-3E5B-354E-8D5B-E1AD188E6546}"/>
              </a:ext>
            </a:extLst>
          </p:cNvPr>
          <p:cNvSpPr>
            <a:spLocks noGrp="1"/>
          </p:cNvSpPr>
          <p:nvPr>
            <p:ph type="body" sz="quarter" idx="11"/>
          </p:nvPr>
        </p:nvSpPr>
        <p:spPr>
          <a:xfrm>
            <a:off x="967154" y="4765432"/>
            <a:ext cx="5758961" cy="501160"/>
          </a:xfrm>
        </p:spPr>
        <p:txBody>
          <a:bodyPr/>
          <a:lstStyle/>
          <a:p>
            <a:r>
              <a:rPr lang="en-US" dirty="0"/>
              <a:t>Figure 2-16 Left-to-right associativity</a:t>
            </a:r>
          </a:p>
        </p:txBody>
      </p:sp>
    </p:spTree>
    <p:extLst>
      <p:ext uri="{BB962C8B-B14F-4D97-AF65-F5344CB8AC3E}">
        <p14:creationId xmlns:p14="http://schemas.microsoft.com/office/powerpoint/2010/main" val="411763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265F-DED2-544D-B8F0-69A077A1914E}"/>
              </a:ext>
            </a:extLst>
          </p:cNvPr>
          <p:cNvSpPr>
            <a:spLocks noGrp="1"/>
          </p:cNvSpPr>
          <p:nvPr>
            <p:ph type="title"/>
          </p:nvPr>
        </p:nvSpPr>
        <p:spPr/>
        <p:txBody>
          <a:bodyPr/>
          <a:lstStyle/>
          <a:p>
            <a:r>
              <a:rPr lang="en-US" dirty="0"/>
              <a:t>Understanding Operator Precedence (3 of 3)</a:t>
            </a:r>
          </a:p>
        </p:txBody>
      </p:sp>
      <p:pic>
        <p:nvPicPr>
          <p:cNvPr id="6" name="Picture Placeholder 5" descr="Right-to-left associativity depicted in an example. The expression to be evaluated is the following. x, equals, y, asterisk, equals, plus, plus, x. The associativity works in this expression from right to left. The first operation is increment. The second operation is the compound multiplication assignment. The third operation is the assignment.">
            <a:extLst>
              <a:ext uri="{FF2B5EF4-FFF2-40B4-BE49-F238E27FC236}">
                <a16:creationId xmlns:a16="http://schemas.microsoft.com/office/drawing/2014/main" id="{4DC350B1-95AB-3241-ACFB-81C032AA0DF9}"/>
              </a:ext>
            </a:extLst>
          </p:cNvPr>
          <p:cNvPicPr>
            <a:picLocks noGrp="1" noChangeAspect="1"/>
          </p:cNvPicPr>
          <p:nvPr>
            <p:ph type="pic" sz="quarter" idx="10"/>
          </p:nvPr>
        </p:nvPicPr>
        <p:blipFill>
          <a:blip r:embed="rId2"/>
          <a:stretch>
            <a:fillRect/>
          </a:stretch>
        </p:blipFill>
        <p:spPr>
          <a:xfrm>
            <a:off x="731519" y="1619556"/>
            <a:ext cx="6555583" cy="3491287"/>
          </a:xfrm>
        </p:spPr>
      </p:pic>
      <p:sp>
        <p:nvSpPr>
          <p:cNvPr id="4" name="Text Placeholder 3">
            <a:extLst>
              <a:ext uri="{FF2B5EF4-FFF2-40B4-BE49-F238E27FC236}">
                <a16:creationId xmlns:a16="http://schemas.microsoft.com/office/drawing/2014/main" id="{4B86D48F-3E5B-354E-8D5B-E1AD188E6546}"/>
              </a:ext>
            </a:extLst>
          </p:cNvPr>
          <p:cNvSpPr>
            <a:spLocks noGrp="1"/>
          </p:cNvSpPr>
          <p:nvPr>
            <p:ph type="body" sz="quarter" idx="11"/>
          </p:nvPr>
        </p:nvSpPr>
        <p:spPr>
          <a:xfrm>
            <a:off x="939778" y="5345723"/>
            <a:ext cx="5795130" cy="533097"/>
          </a:xfrm>
        </p:spPr>
        <p:txBody>
          <a:bodyPr/>
          <a:lstStyle/>
          <a:p>
            <a:r>
              <a:rPr lang="en-US" dirty="0"/>
              <a:t>Figure 2-17 Right-to-left associativity</a:t>
            </a:r>
          </a:p>
        </p:txBody>
      </p:sp>
    </p:spTree>
    <p:extLst>
      <p:ext uri="{BB962C8B-B14F-4D97-AF65-F5344CB8AC3E}">
        <p14:creationId xmlns:p14="http://schemas.microsoft.com/office/powerpoint/2010/main" val="2326008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(1 of 7)</a:t>
            </a:r>
          </a:p>
        </p:txBody>
      </p:sp>
      <p:pic>
        <p:nvPicPr>
          <p:cNvPr id="7" name="Picture Placeholder 6" descr="A figure listing a code block that shows how to retrieve input control values. Program code. In the code, the words in the variable names are merged, and the code contains the following keywords: function, let. Line 1: Forward slash, forward slash, estimate the total cost of the service. Line 2: function, get Estimate, left parenthesis, right parenthesis, left brace. Line 3, indented once: let, total Cost, equals, 0, semicolon. Line 4, indented once: let, photographers, equals, document, dot, get Element By I d, left parenthesis, left double quotation mark, photo Num, right double quotation mark, right parenthesis, dot, value, semicolon. Line 5, indented once: let, hours, equals, document, dot, get Element By I d, left parenthesis, left double quotation mark, photo H r s, right double quotation mark, right parenthesis, dot, value, semicolon. Line 6, indented once: let, distance, equals, document, dot, get Element By I d, left parenthesis, left double quotation mark, photo Dist, right double quotation mark, right parenthesis, dot, value, semicolon. Line 7: Right brace. In line 3 of the above code, the initial estimate of the service is set to 0 dollars. In line 4, the value property is used to retrieve the value of the input control. In lines 4, 5, and 6, the value property retrieves the value for the number of photographers, number of hours worked, and distance traveled.">
            <a:extLst>
              <a:ext uri="{FF2B5EF4-FFF2-40B4-BE49-F238E27FC236}">
                <a16:creationId xmlns:a16="http://schemas.microsoft.com/office/drawing/2014/main" id="{D049FBD1-7103-8F4A-8F79-DAC02B28079A}"/>
              </a:ext>
            </a:extLst>
          </p:cNvPr>
          <p:cNvPicPr>
            <a:picLocks noGrp="1" noChangeAspect="1"/>
          </p:cNvPicPr>
          <p:nvPr>
            <p:ph type="pic" sz="quarter" idx="10"/>
          </p:nvPr>
        </p:nvPicPr>
        <p:blipFill>
          <a:blip r:embed="rId2"/>
          <a:stretch>
            <a:fillRect/>
          </a:stretch>
        </p:blipFill>
        <p:spPr>
          <a:xfrm>
            <a:off x="731519" y="1619557"/>
            <a:ext cx="8354909" cy="3328000"/>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939778" y="5206715"/>
            <a:ext cx="7571176" cy="672105"/>
          </a:xfrm>
        </p:spPr>
        <p:txBody>
          <a:bodyPr/>
          <a:lstStyle/>
          <a:p>
            <a:r>
              <a:rPr lang="en-US" dirty="0"/>
              <a:t>Figure 2-18 Retrieving input control values</a:t>
            </a:r>
          </a:p>
        </p:txBody>
      </p:sp>
    </p:spTree>
    <p:extLst>
      <p:ext uri="{BB962C8B-B14F-4D97-AF65-F5344CB8AC3E}">
        <p14:creationId xmlns:p14="http://schemas.microsoft.com/office/powerpoint/2010/main" val="326510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(2 of 7)</a:t>
            </a:r>
          </a:p>
        </p:txBody>
      </p:sp>
      <p:pic>
        <p:nvPicPr>
          <p:cNvPr id="7" name="Picture Placeholder 6" descr="A figure listing a code block that shows how the total cost estimate is added. Program code. In the code, the words in the variable names are merged, and the code contains the following keywords: function, let. Line 1: Forward slash, forward slash, estimate the total cost of the service. Line 2: function, get Estimate, left parenthesis, right parenthesis, left brace. Line 3, indented once: let, total Cost, equals, 0, semicolon. Line 4, indented once: let, photographers, equals, document, dot, get Element By I d, left parenthesis, left double quotation mark, photo Num, right double quotation mark, right parenthesis, dot, value, semicolon. Line 5, indented once: let, hours, equals, document, dot, get Element By I d, left parenthesis, left double quotation mark, photo H r s, right double quotation mark, right parenthesis, dot, value, semicolon. Line 6, indented once: let, distance, equals, document, dot, get Element By I d, left parenthesis, left double quotation mark, photo Dist, right double quotation mark, right parenthesis, dot, value, semicolon. Line 7, indented once: Blank. Line 8, indented once: forward slash, forward slash, Add the cost of photographers for the hours covered. Line 9, indented once: total Cost, plus, equals, photographers, asterisk, hours, asterisk, E M P underscore COST, semicolon. Line 10: Blank. Line 11, indented once: forward slash, forward slash, Add the cost of distance per photographer per mile. Line 12, indented once: total Cost, plus, equals, photographers, asterisk, distance, asterisk, TRAVEL underscore COST, semicolon. Line 13: Right brace. In line 9 of the above code, the photographer cost is added to the total estimate. In line 12, the travel cost is added to the total estimate.">
            <a:extLst>
              <a:ext uri="{FF2B5EF4-FFF2-40B4-BE49-F238E27FC236}">
                <a16:creationId xmlns:a16="http://schemas.microsoft.com/office/drawing/2014/main" id="{755109A7-5268-B449-8B43-F32022B5E301}"/>
              </a:ext>
            </a:extLst>
          </p:cNvPr>
          <p:cNvPicPr>
            <a:picLocks noGrp="1" noChangeAspect="1"/>
          </p:cNvPicPr>
          <p:nvPr>
            <p:ph type="pic" sz="quarter" idx="10"/>
          </p:nvPr>
        </p:nvPicPr>
        <p:blipFill>
          <a:blip r:embed="rId2"/>
          <a:stretch>
            <a:fillRect/>
          </a:stretch>
        </p:blipFill>
        <p:spPr>
          <a:xfrm>
            <a:off x="731519" y="1619556"/>
            <a:ext cx="10540423" cy="3295343"/>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1028700" y="5206715"/>
            <a:ext cx="9601200" cy="672105"/>
          </a:xfrm>
        </p:spPr>
        <p:txBody>
          <a:bodyPr/>
          <a:lstStyle/>
          <a:p>
            <a:r>
              <a:rPr lang="en-US" dirty="0"/>
              <a:t>Figure 2-19 Adding to the total cost estimate</a:t>
            </a:r>
          </a:p>
        </p:txBody>
      </p:sp>
    </p:spTree>
    <p:extLst>
      <p:ext uri="{BB962C8B-B14F-4D97-AF65-F5344CB8AC3E}">
        <p14:creationId xmlns:p14="http://schemas.microsoft.com/office/powerpoint/2010/main" val="30672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C4F7-CD99-6344-AECD-BB70E2299197}"/>
              </a:ext>
            </a:extLst>
          </p:cNvPr>
          <p:cNvSpPr>
            <a:spLocks noGrp="1"/>
          </p:cNvSpPr>
          <p:nvPr>
            <p:ph type="title"/>
          </p:nvPr>
        </p:nvSpPr>
        <p:spPr/>
        <p:txBody>
          <a:bodyPr/>
          <a:lstStyle/>
          <a:p>
            <a:r>
              <a:rPr lang="en-US" dirty="0"/>
              <a:t>Working with Functions (1 of 4)</a:t>
            </a:r>
          </a:p>
        </p:txBody>
      </p:sp>
      <p:sp>
        <p:nvSpPr>
          <p:cNvPr id="3" name="Text Placeholder 2">
            <a:extLst>
              <a:ext uri="{FF2B5EF4-FFF2-40B4-BE49-F238E27FC236}">
                <a16:creationId xmlns:a16="http://schemas.microsoft.com/office/drawing/2014/main" id="{9C95D742-AFA5-3545-9310-3D1F611A83F7}"/>
              </a:ext>
            </a:extLst>
          </p:cNvPr>
          <p:cNvSpPr>
            <a:spLocks noGrp="1"/>
          </p:cNvSpPr>
          <p:nvPr>
            <p:ph type="body" sz="quarter" idx="17"/>
          </p:nvPr>
        </p:nvSpPr>
        <p:spPr/>
        <p:txBody>
          <a:bodyPr/>
          <a:lstStyle/>
          <a:p>
            <a:r>
              <a:rPr lang="en-US" b="1" dirty="0">
                <a:solidFill>
                  <a:srgbClr val="004A78"/>
                </a:solidFill>
              </a:rPr>
              <a:t>Function</a:t>
            </a:r>
            <a:r>
              <a:rPr lang="en-US" b="1" dirty="0"/>
              <a:t>:</a:t>
            </a:r>
            <a:r>
              <a:rPr lang="en-US" dirty="0"/>
              <a:t> a programming structure consisting of a collection of statements that share a common purpose or calculate a value</a:t>
            </a:r>
          </a:p>
          <a:p>
            <a:r>
              <a:rPr lang="en-US" dirty="0"/>
              <a:t>Defining a function</a:t>
            </a:r>
          </a:p>
          <a:p>
            <a:pPr lvl="1"/>
            <a:r>
              <a:rPr lang="en-US" dirty="0"/>
              <a:t>Syntax for a </a:t>
            </a:r>
            <a:r>
              <a:rPr lang="en-US" b="1" dirty="0">
                <a:solidFill>
                  <a:srgbClr val="004A78"/>
                </a:solidFill>
              </a:rPr>
              <a:t>named function</a:t>
            </a:r>
            <a:r>
              <a:rPr lang="en-US" dirty="0"/>
              <a:t>:</a:t>
            </a:r>
            <a:br>
              <a:rPr lang="en-US" dirty="0"/>
            </a:br>
            <a:r>
              <a:rPr lang="en-US" dirty="0">
                <a:latin typeface="Courier New" panose="02070309020205020404" pitchFamily="49" charset="0"/>
                <a:cs typeface="Courier New" panose="02070309020205020404" pitchFamily="49" charset="0"/>
              </a:rPr>
              <a:t>function </a:t>
            </a: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Syntax for an </a:t>
            </a:r>
            <a:r>
              <a:rPr lang="en-US" b="1" dirty="0">
                <a:solidFill>
                  <a:srgbClr val="004A78"/>
                </a:solidFill>
              </a:rPr>
              <a:t>anonymous function</a:t>
            </a:r>
            <a:r>
              <a:rPr lang="en-US" dirty="0"/>
              <a:t>:</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Function’s </a:t>
            </a:r>
            <a:r>
              <a:rPr lang="en-US" b="1" dirty="0">
                <a:solidFill>
                  <a:srgbClr val="004A78"/>
                </a:solidFill>
              </a:rPr>
              <a:t>parameters</a:t>
            </a:r>
            <a:r>
              <a:rPr lang="en-US" dirty="0"/>
              <a:t> are the variables it uses</a:t>
            </a:r>
          </a:p>
          <a:p>
            <a:pPr lvl="1"/>
            <a:r>
              <a:rPr lang="en-US" dirty="0"/>
              <a:t>Enclosed in a </a:t>
            </a:r>
            <a:r>
              <a:rPr lang="en-US" b="1" dirty="0">
                <a:solidFill>
                  <a:srgbClr val="004A78"/>
                </a:solidFill>
              </a:rPr>
              <a:t>command block </a:t>
            </a:r>
            <a:r>
              <a:rPr lang="en-US" dirty="0"/>
              <a:t>(opening and closing curly braces)</a:t>
            </a:r>
          </a:p>
        </p:txBody>
      </p:sp>
    </p:spTree>
    <p:extLst>
      <p:ext uri="{BB962C8B-B14F-4D97-AF65-F5344CB8AC3E}">
        <p14:creationId xmlns:p14="http://schemas.microsoft.com/office/powerpoint/2010/main" val="3472421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(3 of 7)</a:t>
            </a:r>
          </a:p>
        </p:txBody>
      </p:sp>
      <p:pic>
        <p:nvPicPr>
          <p:cNvPr id="7" name="Picture Placeholder 6" descr="A figure listing a code block that shows how to retrieve the checked status of web form checkboxes. Program code. In the code, the words in the variable names are merged, and the code contains the following keywords: function, let. Line 1: Forward slash, forward slash, estimate the total cost of the service. Line 2: function, get Estimate, left parenthesis, right parenthesis, left brace. Line 3, indented once: let, total Cost, equals, 0, semicolon. Line 4, indented once: let, photographers, equals, document, dot, get Element By I d, left parenthesis, left double quotation mark, photo Num, right double quotation mark, right parenthesis, dot, value, semicolon. Line 5, indented once: let, hours, equals, document, dot, get Element By I d, left parenthesis, left double quotation mark, photo H r s, right double quotation mark, right parenthesis, dot, value, semicolon. Line 6, indented once: let, distance, equals, document, dot, get Element By I d, left parenthesis, left double quotation mark, photo Dist, right double quotation mark, right parenthesis, dot, value, semicolon. Line 7, indented once: let, buy Book, equals, document, dot, get Element By I d, left parenthesis, left double quotation mark, make Book, right double quotation mark, right parenthesis, dot, checked, semicolon. Line 8, indented once: let, buy Rights, equals, document, dot, get Element By I d, left parenthesis, left double quotation mark, photo Rights, right double quotation mark, right parenthesis, dot, checked, semicolon. In line 7 of the above code, buy Book will be true if the make Book checkbox is checked. In line 8, buy Rights will be true if the photo Rights checkbox is checked.">
            <a:extLst>
              <a:ext uri="{FF2B5EF4-FFF2-40B4-BE49-F238E27FC236}">
                <a16:creationId xmlns:a16="http://schemas.microsoft.com/office/drawing/2014/main" id="{DB1A0053-51F4-8249-9DE5-B63C1760B0B5}"/>
              </a:ext>
            </a:extLst>
          </p:cNvPr>
          <p:cNvPicPr>
            <a:picLocks noGrp="1" noChangeAspect="1"/>
          </p:cNvPicPr>
          <p:nvPr>
            <p:ph type="pic" sz="quarter" idx="10"/>
          </p:nvPr>
        </p:nvPicPr>
        <p:blipFill>
          <a:blip r:embed="rId2"/>
          <a:stretch>
            <a:fillRect/>
          </a:stretch>
        </p:blipFill>
        <p:spPr>
          <a:xfrm>
            <a:off x="731519" y="1619557"/>
            <a:ext cx="10629655" cy="2576886"/>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1063869" y="4778770"/>
            <a:ext cx="9618785" cy="1100050"/>
          </a:xfrm>
        </p:spPr>
        <p:txBody>
          <a:bodyPr/>
          <a:lstStyle/>
          <a:p>
            <a:r>
              <a:rPr lang="en-US" dirty="0"/>
              <a:t>Figure 2-20 Retrieving the checked status of web form checkboxes</a:t>
            </a:r>
          </a:p>
        </p:txBody>
      </p:sp>
    </p:spTree>
    <p:extLst>
      <p:ext uri="{BB962C8B-B14F-4D97-AF65-F5344CB8AC3E}">
        <p14:creationId xmlns:p14="http://schemas.microsoft.com/office/powerpoint/2010/main" val="5258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(4 of 7)</a:t>
            </a:r>
          </a:p>
        </p:txBody>
      </p:sp>
      <p:pic>
        <p:nvPicPr>
          <p:cNvPr id="7" name="Picture Placeholder 6" descr="A figure listing a code block that shows how the cost of the memory book and the photo rights is added. Program code. In the code, the words in the variable names are merged. Line 1: Forward slash, forward slash, Add the cost of distance per photographer per mile. Line 2: total Cost, plus, equals, photographers, asterisk, distance, asterisk, TRAVEL underscore COST, semicolon. Line 3: Blank. Line 4: Forward slash, forward slash, Add the cost of the book is purchased. Line 5: total Cost, plus, equals, buy Book, question mark, BOOK underscore COST, colon, 0, semicolon. Line 6: Blank. Line 7: Forward slash, forward slash, Add the cost of photo rights if purchased. Line 8: total Cost, plus, equals, buy Rights, question mark, REPRO underscore COST, colon, 0, semicolon. In line 5 of the above code, the book cost is added to the total cost if buy Book is true. In line 7, the cost of the photo rights is added to the total cost if buy Rights is true.">
            <a:extLst>
              <a:ext uri="{FF2B5EF4-FFF2-40B4-BE49-F238E27FC236}">
                <a16:creationId xmlns:a16="http://schemas.microsoft.com/office/drawing/2014/main" id="{98576036-A874-EF45-9595-B85759C0DD4D}"/>
              </a:ext>
            </a:extLst>
          </p:cNvPr>
          <p:cNvPicPr>
            <a:picLocks noGrp="1" noChangeAspect="1"/>
          </p:cNvPicPr>
          <p:nvPr>
            <p:ph type="pic" sz="quarter" idx="10"/>
          </p:nvPr>
        </p:nvPicPr>
        <p:blipFill>
          <a:blip r:embed="rId2"/>
          <a:stretch>
            <a:fillRect/>
          </a:stretch>
        </p:blipFill>
        <p:spPr>
          <a:xfrm>
            <a:off x="731519" y="1619556"/>
            <a:ext cx="10515599" cy="2682009"/>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939778" y="4883891"/>
            <a:ext cx="9399976" cy="994929"/>
          </a:xfrm>
        </p:spPr>
        <p:txBody>
          <a:bodyPr/>
          <a:lstStyle/>
          <a:p>
            <a:r>
              <a:rPr lang="en-US" dirty="0"/>
              <a:t>Figure 2-21 Adding the cost of the memory book and the photo rights</a:t>
            </a:r>
          </a:p>
        </p:txBody>
      </p:sp>
    </p:spTree>
    <p:extLst>
      <p:ext uri="{BB962C8B-B14F-4D97-AF65-F5344CB8AC3E}">
        <p14:creationId xmlns:p14="http://schemas.microsoft.com/office/powerpoint/2010/main" val="3113224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(5 of 7)</a:t>
            </a:r>
          </a:p>
        </p:txBody>
      </p:sp>
      <p:pic>
        <p:nvPicPr>
          <p:cNvPr id="7" name="Picture Placeholder 6" descr="A figure listing a code block that is used to display the total cost estimate in the web page. Program code. In the code, the words in the variable names are merged, and the code contains the following keywords: function, let. Line 1: Forward slash, forward slash, estimate the total cost of the service. Line 2: function, get Estimate, left parenthesis, right parenthesis, left brace. Line 3, indented once: let, total Cost, equals, 0, semicolon. Line 4, indented once: let, photographers, equals, document, dot, get Element By I d, left parenthesis, left double quotation mark, photo Num, right double quotation mark, right parenthesis, dot, value, semicolon. Line 5, indented once: let, hours, equals, document, dot, get Element By I d, left parenthesis, left double quotation mark, photo H r s, right double quotation mark, right parenthesis, dot, value, semicolon. Line 6, indented once: let, distance, equals, document, dot, get Element By I d, left parenthesis, left double quotation mark, photo Dist, right double quotation mark, right parenthesis, dot, value, semicolon. Line 7, indented once: let, buy Book, equals, document, dot, get Element By I d, left parenthesis, left double quotation mark, make Book, right double quotation mark, right parenthesis, dot, checked, semicolon. Line 8, indented once: let, buy Rights, equals, document, dot, get Element By I d, left parenthesis, left double quotation mark, photo Rights, right double quotation mark, right parenthesis, dot, checked, semicolon. Line 9: Blank. Line 10, indented once: forward slash, forward slash, Add the cost of photographers for the hours covered. Line 11, indented once: total Cost, equals, plus, equals, photographers, asterisk, hours, asterisk, E M P underscore cost, semicolon. Line 12: Blank. Line 13, indented once: Forward slash, forward slash, Add the cost of distance per photographer per mile. Line 14, indented once: total Cost, plus, equals, photographers, asterisk, distance, asterisk, TRAVEL underscore COST, semicolon. Line 15: Blank. Line 16, indented once: Forward slash, forward slash, Add the cost of the book is purchased. Line 17, indented once: total Cost, plus, equals, buy Book, question mark, BOOK underscore COST, colon, 0, semicolon. Line 18: Blank. Line 19, indented once: Forward slash, forward slash, Add the cost of photo rights if purchased. Line 20, indented once: total Cost, plus, equals, buy Rights, question mark, REPRO underscore COST, colon, 0, semicolon. Line 21: Blank. Line 22, indented once: forward slash, forward slash, Display the total cost estimate. Line 23, indented once: document, dot, get Element By I d, left parenthesis, left double quotation mark, estimate, right double quotation mark, right parenthesis, dot, inner H T M L, equals, left double quotation mark, dollar, right double quotation mark, plus, total Cost, semicolon. Line 24: Right brace. In line 24 of the above code, the last section of the code displays the total Cost prefaced by the dollar character. ">
            <a:extLst>
              <a:ext uri="{FF2B5EF4-FFF2-40B4-BE49-F238E27FC236}">
                <a16:creationId xmlns:a16="http://schemas.microsoft.com/office/drawing/2014/main" id="{589E55E5-FCEC-1E41-A0F1-1D7F1B9A59D5}"/>
              </a:ext>
            </a:extLst>
          </p:cNvPr>
          <p:cNvPicPr>
            <a:picLocks noGrp="1" noChangeAspect="1"/>
          </p:cNvPicPr>
          <p:nvPr>
            <p:ph type="pic" sz="quarter" idx="10"/>
          </p:nvPr>
        </p:nvPicPr>
        <p:blipFill>
          <a:blip r:embed="rId2"/>
          <a:stretch>
            <a:fillRect/>
          </a:stretch>
        </p:blipFill>
        <p:spPr>
          <a:xfrm>
            <a:off x="733118" y="1535614"/>
            <a:ext cx="6745854" cy="4663588"/>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7707086" y="4070657"/>
            <a:ext cx="3748292" cy="1808163"/>
          </a:xfrm>
        </p:spPr>
        <p:txBody>
          <a:bodyPr/>
          <a:lstStyle/>
          <a:p>
            <a:r>
              <a:rPr lang="en-US" dirty="0"/>
              <a:t>Figure 2-22 Displaying the total cost estimate in the web page</a:t>
            </a:r>
          </a:p>
        </p:txBody>
      </p:sp>
    </p:spTree>
    <p:extLst>
      <p:ext uri="{BB962C8B-B14F-4D97-AF65-F5344CB8AC3E}">
        <p14:creationId xmlns:p14="http://schemas.microsoft.com/office/powerpoint/2010/main" val="1422551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(6 of 7)</a:t>
            </a:r>
          </a:p>
        </p:txBody>
      </p:sp>
      <p:pic>
        <p:nvPicPr>
          <p:cNvPr id="7" name="Picture Placeholder 6" descr="A figure listing a code block that shows how the get Estimate function is called when the page loads.  Program code. In the code, the words in the variable names are merged, and the code contains the following keywords: function.  Line 1: Forward slash, forward slash, set the form's default value. Line 2: function set up Form, left parenthesis, right parenthesis. Line 3, indented once: document, dot, get Element By I d, left parenthesis, left double quotation mark, photo Num, right double quotation mark, right parenthesis, dot, value, equals, 1, semicolon. Line 4, indented once: document, dot, get Element By I d, left parenthesis, left double quotation mark, photo H r s, right double quotation mark, right parenthesis, dot, value, equals, 2, semicolon. Line 5: Blank. Line 6, indented once: document, dot, get Element By I d, left parenthesis, left double quotation mark, make Book, right double quotation mark, right parenthesis, dot, checked, equals, false, semicolon. Line 7, indented once: document, dot, get Element By I d, left parenthesis, left double quotation mark, photo Rights, right double quotation mark, right parenthesis, dot, checked, equals, false, semicolon. Line 8, indented once: document, dot, get Element By I d, left parenthesis, left double quotation mark, photo Dist, right double quotation mark, right parenthesis, dot, value, equals, 0, semicolon. Line 9: Blank. Line 10, indented once: get Estimate, left parenthesis, right parenthesis. Line 11: Right brace. In line 11 of the above code, the get Estimate function runs when the browser loads the page.  ">
            <a:extLst>
              <a:ext uri="{FF2B5EF4-FFF2-40B4-BE49-F238E27FC236}">
                <a16:creationId xmlns:a16="http://schemas.microsoft.com/office/drawing/2014/main" id="{6F897C26-4405-4248-9D11-78FE322645A8}"/>
              </a:ext>
            </a:extLst>
          </p:cNvPr>
          <p:cNvPicPr>
            <a:picLocks noGrp="1" noChangeAspect="1"/>
          </p:cNvPicPr>
          <p:nvPr>
            <p:ph type="pic" sz="quarter" idx="10"/>
          </p:nvPr>
        </p:nvPicPr>
        <p:blipFill>
          <a:blip r:embed="rId2"/>
          <a:stretch>
            <a:fillRect/>
          </a:stretch>
        </p:blipFill>
        <p:spPr>
          <a:xfrm>
            <a:off x="731520" y="1619556"/>
            <a:ext cx="9784080" cy="3033065"/>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838200" y="4950069"/>
            <a:ext cx="9563100" cy="928751"/>
          </a:xfrm>
        </p:spPr>
        <p:txBody>
          <a:bodyPr/>
          <a:lstStyle/>
          <a:p>
            <a:r>
              <a:rPr lang="en-US" dirty="0"/>
              <a:t>Figure 2-23 Calling the </a:t>
            </a:r>
            <a:r>
              <a:rPr lang="en-US" dirty="0" err="1">
                <a:latin typeface="Courier New" panose="02070309020205020404" pitchFamily="49" charset="0"/>
                <a:cs typeface="Courier New" panose="02070309020205020404" pitchFamily="49" charset="0"/>
              </a:rPr>
              <a:t>getEstimate</a:t>
            </a:r>
            <a:r>
              <a:rPr lang="en-US" dirty="0">
                <a:latin typeface="Courier New" panose="02070309020205020404" pitchFamily="49" charset="0"/>
                <a:cs typeface="Courier New" panose="02070309020205020404" pitchFamily="49" charset="0"/>
              </a:rPr>
              <a:t>()</a:t>
            </a:r>
            <a:r>
              <a:rPr lang="en-US" dirty="0"/>
              <a:t> function when the page loads</a:t>
            </a:r>
          </a:p>
        </p:txBody>
      </p:sp>
    </p:spTree>
    <p:extLst>
      <p:ext uri="{BB962C8B-B14F-4D97-AF65-F5344CB8AC3E}">
        <p14:creationId xmlns:p14="http://schemas.microsoft.com/office/powerpoint/2010/main" val="558044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18AF-88E4-C24E-897F-903DC9205371}"/>
              </a:ext>
            </a:extLst>
          </p:cNvPr>
          <p:cNvSpPr>
            <a:spLocks noGrp="1"/>
          </p:cNvSpPr>
          <p:nvPr>
            <p:ph type="title"/>
          </p:nvPr>
        </p:nvSpPr>
        <p:spPr/>
        <p:txBody>
          <a:bodyPr/>
          <a:lstStyle/>
          <a:p>
            <a:r>
              <a:rPr lang="en-US" dirty="0"/>
              <a:t>Using Expressions with Web Form Controls </a:t>
            </a:r>
            <a:br>
              <a:rPr lang="en-US" dirty="0"/>
            </a:br>
            <a:r>
              <a:rPr lang="en-US" dirty="0"/>
              <a:t>(7 of 7)</a:t>
            </a:r>
          </a:p>
        </p:txBody>
      </p:sp>
      <p:pic>
        <p:nvPicPr>
          <p:cNvPr id="7" name="Picture Placeholder 6" descr="A figure listing a code block that adds event handlers for each input control. Line 1: Forward slash, forward slash, set the form's default value. Line 2: function set up Form, left parenthesis, right parenthesis. Line 3, indented once: document, dot, get Element By I d, left parenthesis, left double quotation mark, photo Num, right double quotation mark, right parenthesis, dot, value, equals, 1, semicolon. Line 4, indented once: document, dot, get Element By I d, left parenthesis, left double quotation mark, photo H r s, right double quotation mark, right parenthesis, dot, value, equals, 2, semicolon. Line 5: Blank. Line 6, indented once: document, dot, get Element By I d, left parenthesis, left double quotation mark, make Book, right double quotation mark, right parenthesis, dot, checked, equals, false, semicolon. Line 7, indented once: document, dot, get Element By I d, left parenthesis, left double quotation mark, photo Rights, right double quotation mark, right parenthesis, dot, checked, equals, false, semicolon. Line 8, indented once: document, dot, get Element By I d, left parenthesis, left double quotation mark, photo Dist, right double quotation mark, right parenthesis, dot, value, equals, 0, semicolon. Line 9: Blank. Line 10, indented once: get Estimate, left parenthesis, right parenthesis. Line 11: Blank. Line 12, indented once: forward slash, forward slash, Add event handlers for each input control. Line 13, indented once: document, dot, get Element By I d, left parenthesis, left double quotation mark, photo Num, right double quotation mark, right parenthesis, dot, on change, equals, get Estimate, semicolon. Line 14, indented once: document, dot, get Element By I d, left parenthesis, left double quotation mark, photo H r s, right double quotation mark, right parenthesis, dot, on change, equals, get Estimate, semicolon. Line 15, indented once: document, dot, get Element By I d, left parenthesis, left double quotation mark, photo Dist, right double quotation mark, right parenthesis, dot, on change, equals, get Estimate, semicolon. Line 16, indented once: document, dot, get Element By I d, left parenthesis, left double quotation mark, make Book, right double quotation mark, right parenthesis, dot, on change, equals, get Estimate, semicolon. Line 17, indented once: document, dot, get Element By I d, left parenthesis, left double quotation mark, photo Rights, right double quotation mark, right parenthesis, dot, on change, equals, get Estimate, semicolon. Line 18: Right brace. In lines 13 to 17 of the above code, the get Estimate function runs when the values of any of the 5 input controls are changed.">
            <a:extLst>
              <a:ext uri="{FF2B5EF4-FFF2-40B4-BE49-F238E27FC236}">
                <a16:creationId xmlns:a16="http://schemas.microsoft.com/office/drawing/2014/main" id="{A89B6DDA-0A2C-B644-9240-4A25FEA0F900}"/>
              </a:ext>
            </a:extLst>
          </p:cNvPr>
          <p:cNvPicPr>
            <a:picLocks noGrp="1" noChangeAspect="1"/>
          </p:cNvPicPr>
          <p:nvPr>
            <p:ph type="pic" sz="quarter" idx="10"/>
          </p:nvPr>
        </p:nvPicPr>
        <p:blipFill>
          <a:blip r:embed="rId2"/>
          <a:stretch>
            <a:fillRect/>
          </a:stretch>
        </p:blipFill>
        <p:spPr>
          <a:xfrm>
            <a:off x="731519" y="1619556"/>
            <a:ext cx="9333299" cy="4095443"/>
          </a:xfrm>
        </p:spPr>
      </p:pic>
      <p:sp>
        <p:nvSpPr>
          <p:cNvPr id="4" name="Text Placeholder 3">
            <a:extLst>
              <a:ext uri="{FF2B5EF4-FFF2-40B4-BE49-F238E27FC236}">
                <a16:creationId xmlns:a16="http://schemas.microsoft.com/office/drawing/2014/main" id="{66157871-C3D0-3143-9B18-D90A4D37805D}"/>
              </a:ext>
            </a:extLst>
          </p:cNvPr>
          <p:cNvSpPr>
            <a:spLocks noGrp="1"/>
          </p:cNvSpPr>
          <p:nvPr>
            <p:ph type="body" sz="quarter" idx="11"/>
          </p:nvPr>
        </p:nvSpPr>
        <p:spPr>
          <a:xfrm>
            <a:off x="10221686" y="4070657"/>
            <a:ext cx="1233692" cy="1808163"/>
          </a:xfrm>
        </p:spPr>
        <p:txBody>
          <a:bodyPr/>
          <a:lstStyle/>
          <a:p>
            <a:r>
              <a:rPr lang="en-US" dirty="0"/>
              <a:t>Figure 2-25 Adding event handlers for each input control</a:t>
            </a:r>
          </a:p>
        </p:txBody>
      </p:sp>
    </p:spTree>
    <p:extLst>
      <p:ext uri="{BB962C8B-B14F-4D97-AF65-F5344CB8AC3E}">
        <p14:creationId xmlns:p14="http://schemas.microsoft.com/office/powerpoint/2010/main" val="67885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8860-DBCC-4F4F-AF18-D0D71C4E82B7}"/>
              </a:ext>
            </a:extLst>
          </p:cNvPr>
          <p:cNvSpPr>
            <a:spLocks noGrp="1"/>
          </p:cNvSpPr>
          <p:nvPr>
            <p:ph type="title"/>
          </p:nvPr>
        </p:nvSpPr>
        <p:spPr/>
        <p:txBody>
          <a:bodyPr/>
          <a:lstStyle/>
          <a:p>
            <a:r>
              <a:rPr lang="en-US" dirty="0"/>
              <a:t>Locating Errors with the Browser Console (1 of 3)</a:t>
            </a:r>
          </a:p>
        </p:txBody>
      </p:sp>
      <p:sp>
        <p:nvSpPr>
          <p:cNvPr id="3" name="Text Placeholder 2">
            <a:extLst>
              <a:ext uri="{FF2B5EF4-FFF2-40B4-BE49-F238E27FC236}">
                <a16:creationId xmlns:a16="http://schemas.microsoft.com/office/drawing/2014/main" id="{05754138-8000-2C48-9F34-6C8CA0F44B45}"/>
              </a:ext>
            </a:extLst>
          </p:cNvPr>
          <p:cNvSpPr>
            <a:spLocks noGrp="1"/>
          </p:cNvSpPr>
          <p:nvPr>
            <p:ph type="body" sz="quarter" idx="17"/>
          </p:nvPr>
        </p:nvSpPr>
        <p:spPr/>
        <p:txBody>
          <a:bodyPr/>
          <a:lstStyle/>
          <a:p>
            <a:r>
              <a:rPr lang="en-US" dirty="0"/>
              <a:t>Accessing the </a:t>
            </a:r>
            <a:r>
              <a:rPr lang="en-US" b="1" dirty="0">
                <a:solidFill>
                  <a:srgbClr val="004A78"/>
                </a:solidFill>
              </a:rPr>
              <a:t>browser console </a:t>
            </a:r>
            <a:r>
              <a:rPr lang="en-US" dirty="0"/>
              <a:t>(</a:t>
            </a:r>
            <a:r>
              <a:rPr lang="en-US" b="1" dirty="0">
                <a:solidFill>
                  <a:srgbClr val="004A78"/>
                </a:solidFill>
              </a:rPr>
              <a:t>console</a:t>
            </a:r>
            <a:r>
              <a:rPr lang="en-US" dirty="0"/>
              <a:t>) displays error messages from the browser</a:t>
            </a:r>
          </a:p>
          <a:p>
            <a:r>
              <a:rPr lang="en-US" dirty="0"/>
              <a:t>Locating an error in your program</a:t>
            </a:r>
          </a:p>
          <a:p>
            <a:pPr lvl="1"/>
            <a:r>
              <a:rPr lang="en-US" dirty="0"/>
              <a:t>Browser console reports the line where detected each error is located</a:t>
            </a:r>
          </a:p>
          <a:p>
            <a:pPr lvl="1"/>
            <a:r>
              <a:rPr lang="en-US" dirty="0"/>
              <a:t>Also reports lines that failed to run</a:t>
            </a:r>
          </a:p>
          <a:p>
            <a:pPr lvl="1"/>
            <a:r>
              <a:rPr lang="en-US" dirty="0"/>
              <a:t>Be sure to make permanent corrections to code within your code editor</a:t>
            </a:r>
          </a:p>
        </p:txBody>
      </p:sp>
    </p:spTree>
    <p:extLst>
      <p:ext uri="{BB962C8B-B14F-4D97-AF65-F5344CB8AC3E}">
        <p14:creationId xmlns:p14="http://schemas.microsoft.com/office/powerpoint/2010/main" val="451043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A52E-6AC4-7C4E-B979-C18CB546A512}"/>
              </a:ext>
            </a:extLst>
          </p:cNvPr>
          <p:cNvSpPr>
            <a:spLocks noGrp="1"/>
          </p:cNvSpPr>
          <p:nvPr>
            <p:ph type="title"/>
          </p:nvPr>
        </p:nvSpPr>
        <p:spPr/>
        <p:txBody>
          <a:bodyPr/>
          <a:lstStyle/>
          <a:p>
            <a:r>
              <a:rPr lang="en-US" dirty="0"/>
              <a:t>Locating Errors with the Browser Console (2 of 3)</a:t>
            </a:r>
          </a:p>
        </p:txBody>
      </p:sp>
      <p:pic>
        <p:nvPicPr>
          <p:cNvPr id="7" name="Picture Placeholder 6" descr="A screenshot displaying the browser console message in the Google Chrome browser. An error message indicates that total Cost is not a defined reference. The line location of this error message is listed. The line locations where the program failed due to the error is also listed. ">
            <a:extLst>
              <a:ext uri="{FF2B5EF4-FFF2-40B4-BE49-F238E27FC236}">
                <a16:creationId xmlns:a16="http://schemas.microsoft.com/office/drawing/2014/main" id="{97BD57A6-A701-3147-8000-9219DBE97C71}"/>
              </a:ext>
            </a:extLst>
          </p:cNvPr>
          <p:cNvPicPr>
            <a:picLocks noGrp="1" noChangeAspect="1"/>
          </p:cNvPicPr>
          <p:nvPr>
            <p:ph type="pic" sz="quarter" idx="10"/>
          </p:nvPr>
        </p:nvPicPr>
        <p:blipFill>
          <a:blip r:embed="rId2"/>
          <a:stretch>
            <a:fillRect/>
          </a:stretch>
        </p:blipFill>
        <p:spPr>
          <a:xfrm>
            <a:off x="731519" y="1619556"/>
            <a:ext cx="10515599" cy="2452167"/>
          </a:xfrm>
        </p:spPr>
      </p:pic>
      <p:sp>
        <p:nvSpPr>
          <p:cNvPr id="4" name="Text Placeholder 3">
            <a:extLst>
              <a:ext uri="{FF2B5EF4-FFF2-40B4-BE49-F238E27FC236}">
                <a16:creationId xmlns:a16="http://schemas.microsoft.com/office/drawing/2014/main" id="{EB5377F1-9AEB-0849-A2B9-ACFF7DEF5902}"/>
              </a:ext>
            </a:extLst>
          </p:cNvPr>
          <p:cNvSpPr>
            <a:spLocks noGrp="1"/>
          </p:cNvSpPr>
          <p:nvPr>
            <p:ph type="body" sz="quarter" idx="11"/>
          </p:nvPr>
        </p:nvSpPr>
        <p:spPr>
          <a:xfrm>
            <a:off x="7478972" y="4654049"/>
            <a:ext cx="3976406" cy="1224771"/>
          </a:xfrm>
        </p:spPr>
        <p:txBody>
          <a:bodyPr/>
          <a:lstStyle/>
          <a:p>
            <a:r>
              <a:rPr lang="en-US" dirty="0"/>
              <a:t>Figure 2-28 Browser console message in the Google Chrome browser</a:t>
            </a:r>
          </a:p>
        </p:txBody>
      </p:sp>
    </p:spTree>
    <p:extLst>
      <p:ext uri="{BB962C8B-B14F-4D97-AF65-F5344CB8AC3E}">
        <p14:creationId xmlns:p14="http://schemas.microsoft.com/office/powerpoint/2010/main" val="228705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A52E-6AC4-7C4E-B979-C18CB546A512}"/>
              </a:ext>
            </a:extLst>
          </p:cNvPr>
          <p:cNvSpPr>
            <a:spLocks noGrp="1"/>
          </p:cNvSpPr>
          <p:nvPr>
            <p:ph type="title"/>
          </p:nvPr>
        </p:nvSpPr>
        <p:spPr/>
        <p:txBody>
          <a:bodyPr/>
          <a:lstStyle/>
          <a:p>
            <a:r>
              <a:rPr lang="en-US" dirty="0"/>
              <a:t>Locating Errors with the Browser Console (3 of 3)</a:t>
            </a:r>
          </a:p>
        </p:txBody>
      </p:sp>
      <p:pic>
        <p:nvPicPr>
          <p:cNvPr id="7" name="Picture Placeholder 6" descr="A screenshot of the console in the Google Chrome web browser shows the location of the error in a JavaScript file. On the top right corner, the count of errors in the Java Script file is listed.  The left panel in the console shows a tree structure containing a list of files used in the web page. On the right panel, the contents of the j s 0 2 dot j s file is listed. An unrecognized reference is highlighted in line number 63 of the code.">
            <a:extLst>
              <a:ext uri="{FF2B5EF4-FFF2-40B4-BE49-F238E27FC236}">
                <a16:creationId xmlns:a16="http://schemas.microsoft.com/office/drawing/2014/main" id="{D161C4E0-2CA4-1743-818E-36E9313D8BED}"/>
              </a:ext>
            </a:extLst>
          </p:cNvPr>
          <p:cNvPicPr>
            <a:picLocks noGrp="1" noChangeAspect="1"/>
          </p:cNvPicPr>
          <p:nvPr>
            <p:ph type="pic" sz="quarter" idx="10"/>
          </p:nvPr>
        </p:nvPicPr>
        <p:blipFill>
          <a:blip r:embed="rId2"/>
          <a:stretch>
            <a:fillRect/>
          </a:stretch>
        </p:blipFill>
        <p:spPr>
          <a:xfrm>
            <a:off x="731520" y="1619556"/>
            <a:ext cx="9424852" cy="3814821"/>
          </a:xfrm>
        </p:spPr>
      </p:pic>
      <p:sp>
        <p:nvSpPr>
          <p:cNvPr id="4" name="Text Placeholder 3">
            <a:extLst>
              <a:ext uri="{FF2B5EF4-FFF2-40B4-BE49-F238E27FC236}">
                <a16:creationId xmlns:a16="http://schemas.microsoft.com/office/drawing/2014/main" id="{EB5377F1-9AEB-0849-A2B9-ACFF7DEF5902}"/>
              </a:ext>
            </a:extLst>
          </p:cNvPr>
          <p:cNvSpPr>
            <a:spLocks noGrp="1"/>
          </p:cNvSpPr>
          <p:nvPr>
            <p:ph type="body" sz="quarter" idx="11"/>
          </p:nvPr>
        </p:nvSpPr>
        <p:spPr>
          <a:xfrm>
            <a:off x="10156372" y="4070657"/>
            <a:ext cx="1299006" cy="1808163"/>
          </a:xfrm>
        </p:spPr>
        <p:txBody>
          <a:bodyPr/>
          <a:lstStyle/>
          <a:p>
            <a:r>
              <a:rPr lang="en-US" dirty="0"/>
              <a:t>Figure 2-29 Console showing the location of the error</a:t>
            </a:r>
          </a:p>
        </p:txBody>
      </p:sp>
    </p:spTree>
    <p:extLst>
      <p:ext uri="{BB962C8B-B14F-4D97-AF65-F5344CB8AC3E}">
        <p14:creationId xmlns:p14="http://schemas.microsoft.com/office/powerpoint/2010/main" val="885894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2.3: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What are the similarities between a function and a procedure?</a:t>
            </a:r>
            <a:br>
              <a:rPr lang="en-US" dirty="0"/>
            </a:br>
            <a:endParaRPr lang="en-US" dirty="0"/>
          </a:p>
          <a:p>
            <a:r>
              <a:rPr lang="en-US" dirty="0"/>
              <a:t>Why does there need to be a set order of precedence for the JavaScript operators?</a:t>
            </a:r>
          </a:p>
        </p:txBody>
      </p:sp>
    </p:spTree>
    <p:extLst>
      <p:ext uri="{BB962C8B-B14F-4D97-AF65-F5344CB8AC3E}">
        <p14:creationId xmlns:p14="http://schemas.microsoft.com/office/powerpoint/2010/main" val="394166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What role will functions play in the JavaScript programs that you write?</a:t>
            </a:r>
            <a:br>
              <a:rPr lang="en-US" dirty="0"/>
            </a:br>
            <a:endParaRPr lang="en-US" dirty="0"/>
          </a:p>
          <a:p>
            <a:r>
              <a:rPr lang="en-US" dirty="0"/>
              <a:t>How do you plan to use your knowledge of variable and function scope to avoid errors and keep your code easy to understand and maintain?</a:t>
            </a:r>
            <a:br>
              <a:rPr lang="en-US" dirty="0"/>
            </a:br>
            <a:endParaRPr lang="en-US" dirty="0"/>
          </a:p>
          <a:p>
            <a:r>
              <a:rPr lang="en-US" dirty="0"/>
              <a:t>Name some ways you can use JavaScript operators that were new to you when you read this chapter or that you find especially useful.</a:t>
            </a:r>
          </a:p>
        </p:txBody>
      </p:sp>
    </p:spTree>
    <p:extLst>
      <p:ext uri="{BB962C8B-B14F-4D97-AF65-F5344CB8AC3E}">
        <p14:creationId xmlns:p14="http://schemas.microsoft.com/office/powerpoint/2010/main" val="51651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3973-4427-9F4F-9FE0-BE59E9B164CC}"/>
              </a:ext>
            </a:extLst>
          </p:cNvPr>
          <p:cNvSpPr>
            <a:spLocks noGrp="1"/>
          </p:cNvSpPr>
          <p:nvPr>
            <p:ph type="title"/>
          </p:nvPr>
        </p:nvSpPr>
        <p:spPr/>
        <p:txBody>
          <a:bodyPr/>
          <a:lstStyle/>
          <a:p>
            <a:r>
              <a:rPr lang="en-US" dirty="0"/>
              <a:t>Working with Functions (2 of 4)</a:t>
            </a:r>
          </a:p>
        </p:txBody>
      </p:sp>
      <p:pic>
        <p:nvPicPr>
          <p:cNvPr id="7" name="Picture Placeholder 6" descr="An image of  the bill estimate webpage on the Fan Trick Fine Art Photograph website. The estimated total cost of the photography service is displayed on the top of a panel on the left side of the webpage. On the right side of the page, the heading, &quot;Estimate&quot; is displayed below which is the following explanatory content. Our experienced, professional photography team is available to capture memories of your wedding, celebration, or other special event. Choose the custom options that fit your needs: Below this content, the estimate details are displayed. The following photography details have to be entered here.  Number of photographers from 1 to 4 which costs 100 dollars per hour per unit. The value entered in this field is 1. Number of hours to photograph subject to a minimum of 2. The value entered in this field is 7. The following checkboxes can be selected. Memory book which costs 350 dollars. Reproduction rights for all photos which costs 1250 dollars.  Both checkboxes are selected. The following travel details need to be entered. Event distance from Austin, Texas which works out to 2 dollars per mile per photographer. The value entered in this field is 15. The above details are the service options that determine the overall cost. The total estimate displayed for the values present above is 2330 dollars.">
            <a:extLst>
              <a:ext uri="{FF2B5EF4-FFF2-40B4-BE49-F238E27FC236}">
                <a16:creationId xmlns:a16="http://schemas.microsoft.com/office/drawing/2014/main" id="{01C5483B-3724-3846-BC07-B6DD0C4EE8C6}"/>
              </a:ext>
            </a:extLst>
          </p:cNvPr>
          <p:cNvPicPr>
            <a:picLocks noGrp="1" noChangeAspect="1"/>
          </p:cNvPicPr>
          <p:nvPr>
            <p:ph type="pic" sz="quarter" idx="10"/>
          </p:nvPr>
        </p:nvPicPr>
        <p:blipFill>
          <a:blip r:embed="rId2"/>
          <a:stretch>
            <a:fillRect/>
          </a:stretch>
        </p:blipFill>
        <p:spPr>
          <a:xfrm>
            <a:off x="731519" y="1619556"/>
            <a:ext cx="7857309" cy="4548111"/>
          </a:xfrm>
        </p:spPr>
      </p:pic>
      <p:sp>
        <p:nvSpPr>
          <p:cNvPr id="4" name="Text Placeholder 3">
            <a:extLst>
              <a:ext uri="{FF2B5EF4-FFF2-40B4-BE49-F238E27FC236}">
                <a16:creationId xmlns:a16="http://schemas.microsoft.com/office/drawing/2014/main" id="{C28C1C92-F40F-6046-9B1B-711604820657}"/>
              </a:ext>
            </a:extLst>
          </p:cNvPr>
          <p:cNvSpPr>
            <a:spLocks noGrp="1"/>
          </p:cNvSpPr>
          <p:nvPr>
            <p:ph type="body" sz="quarter" idx="11"/>
          </p:nvPr>
        </p:nvSpPr>
        <p:spPr>
          <a:xfrm>
            <a:off x="8948056" y="4070657"/>
            <a:ext cx="2507321" cy="1808163"/>
          </a:xfrm>
        </p:spPr>
        <p:txBody>
          <a:bodyPr/>
          <a:lstStyle/>
          <a:p>
            <a:r>
              <a:rPr lang="en-US" dirty="0"/>
              <a:t>Figure 2-1 Estimating the total photography charge</a:t>
            </a:r>
          </a:p>
        </p:txBody>
      </p:sp>
    </p:spTree>
    <p:extLst>
      <p:ext uri="{BB962C8B-B14F-4D97-AF65-F5344CB8AC3E}">
        <p14:creationId xmlns:p14="http://schemas.microsoft.com/office/powerpoint/2010/main" val="3096030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Write and call functions to perform actions and calculate values.</a:t>
            </a:r>
          </a:p>
          <a:p>
            <a:pPr lvl="1"/>
            <a:r>
              <a:rPr lang="en-US" dirty="0"/>
              <a:t>Associate functions with events using event handlers and event listeners.</a:t>
            </a:r>
          </a:p>
          <a:p>
            <a:pPr lvl="1"/>
            <a:r>
              <a:rPr lang="en-US" dirty="0"/>
              <a:t>Use built-in JavaScript functions.</a:t>
            </a:r>
          </a:p>
          <a:p>
            <a:pPr lvl="1"/>
            <a:r>
              <a:rPr lang="en-US" dirty="0"/>
              <a:t>Understand the scope of variables and functions.</a:t>
            </a:r>
          </a:p>
          <a:p>
            <a:pPr lvl="1"/>
            <a:r>
              <a:rPr lang="en-US" dirty="0"/>
              <a:t>Understand the data types supported by JavaScript and write expressions with numeric values, text strings, and Boolean values.</a:t>
            </a:r>
          </a:p>
          <a:p>
            <a:pPr lvl="1"/>
            <a:r>
              <a:rPr lang="en-US" dirty="0"/>
              <a:t>Create expressions using arithmetic, assignment, comparison, logical, string, and special operators.</a:t>
            </a:r>
          </a:p>
          <a:p>
            <a:pPr lvl="1"/>
            <a:r>
              <a:rPr lang="en-US" dirty="0"/>
              <a:t>Understand order precedence and associativity of operations.</a:t>
            </a:r>
          </a:p>
          <a:p>
            <a:pPr lvl="1"/>
            <a:r>
              <a:rPr lang="en-US" dirty="0"/>
              <a:t>Work with events and values associated with form controls.</a:t>
            </a:r>
          </a:p>
          <a:p>
            <a:pPr lvl="1"/>
            <a:r>
              <a:rPr lang="en-US" dirty="0"/>
              <a:t>Access your browser’s debugging console.</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3973-4427-9F4F-9FE0-BE59E9B164CC}"/>
              </a:ext>
            </a:extLst>
          </p:cNvPr>
          <p:cNvSpPr>
            <a:spLocks noGrp="1"/>
          </p:cNvSpPr>
          <p:nvPr>
            <p:ph type="title"/>
          </p:nvPr>
        </p:nvSpPr>
        <p:spPr/>
        <p:txBody>
          <a:bodyPr/>
          <a:lstStyle/>
          <a:p>
            <a:r>
              <a:rPr lang="en-US" dirty="0"/>
              <a:t>Working with Functions (3 of 4)</a:t>
            </a:r>
          </a:p>
        </p:txBody>
      </p:sp>
      <p:pic>
        <p:nvPicPr>
          <p:cNvPr id="7" name="Picture Placeholder 6" descr="A figure listing a code block that shows how to create the set up form function. Program code. In the code, the words in the variable names are merged, and the code contains the following keywords: function. Line 1, indented twice: File name, colon, j s 0 2 dot j s. Line 2, indented once: asterisk, forward slash. Line 3: Blank. Line 4: Forward slash, forward slash, set the form's default values. Line 5: function, set up Form, left parenthesis, right parenthesis. Line 6, indented once: document, dot, get Element By I d, left parenthesis, left double quotation mark, photo Num, right double quotation mark, right parenthesis, dot, value, equals, 1, semicolon. Line 7, indented once: document, dot, get Element By I d, left parenthesis, left double quotation mark, photo H r s, right double quotation mark, right parenthesis, dot, value, equals, 2, semicolon. Line 8, indented once: document, dot, get Element By I d, left parenthesis, left double quotation mark, photo Rights, right double quotation mark, dot, checked, equals, false, semicolon. Line 9, indented once: document, dot, get Element By I d, left parenthesis, left double quotation mark, photo Dist, right double quotation mark, dot, value, equals, 0, semicolon. In line 5, set up form is the name of the function. In line 6, the number of photographs is set o 1. In line 7, the number of hours worked is set to 2 hours. In lines 8 and 9, the value false indicates that a memory book and digital publishing rights is not purchased. In line 10, the distance traveled is set to 0 miles.">
            <a:extLst>
              <a:ext uri="{FF2B5EF4-FFF2-40B4-BE49-F238E27FC236}">
                <a16:creationId xmlns:a16="http://schemas.microsoft.com/office/drawing/2014/main" id="{5ECBFF56-7F0E-E445-831C-58075F5843DE}"/>
              </a:ext>
            </a:extLst>
          </p:cNvPr>
          <p:cNvPicPr>
            <a:picLocks noGrp="1" noChangeAspect="1"/>
          </p:cNvPicPr>
          <p:nvPr>
            <p:ph type="pic" sz="quarter" idx="10"/>
          </p:nvPr>
        </p:nvPicPr>
        <p:blipFill>
          <a:blip r:embed="rId2"/>
          <a:stretch>
            <a:fillRect/>
          </a:stretch>
        </p:blipFill>
        <p:spPr>
          <a:xfrm>
            <a:off x="731520" y="1619556"/>
            <a:ext cx="8751744" cy="3474957"/>
          </a:xfrm>
        </p:spPr>
      </p:pic>
      <p:sp>
        <p:nvSpPr>
          <p:cNvPr id="4" name="Text Placeholder 3">
            <a:extLst>
              <a:ext uri="{FF2B5EF4-FFF2-40B4-BE49-F238E27FC236}">
                <a16:creationId xmlns:a16="http://schemas.microsoft.com/office/drawing/2014/main" id="{C28C1C92-F40F-6046-9B1B-711604820657}"/>
              </a:ext>
            </a:extLst>
          </p:cNvPr>
          <p:cNvSpPr>
            <a:spLocks noGrp="1"/>
          </p:cNvSpPr>
          <p:nvPr>
            <p:ph type="body" sz="quarter" idx="11"/>
          </p:nvPr>
        </p:nvSpPr>
        <p:spPr>
          <a:xfrm>
            <a:off x="9633856" y="4070657"/>
            <a:ext cx="1821521" cy="1808163"/>
          </a:xfrm>
        </p:spPr>
        <p:txBody>
          <a:bodyPr/>
          <a:lstStyle/>
          <a:p>
            <a:r>
              <a:rPr lang="en-US" dirty="0"/>
              <a:t>Figure 2-2 Creating the </a:t>
            </a:r>
            <a:r>
              <a:rPr lang="en-US" dirty="0" err="1">
                <a:latin typeface="Courier New" panose="02070309020205020404" pitchFamily="49" charset="0"/>
                <a:cs typeface="Courier New" panose="02070309020205020404" pitchFamily="49" charset="0"/>
              </a:rPr>
              <a:t>setupForm</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99966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BC20-55FC-774F-B810-C38D5E8C79C2}"/>
              </a:ext>
            </a:extLst>
          </p:cNvPr>
          <p:cNvSpPr>
            <a:spLocks noGrp="1"/>
          </p:cNvSpPr>
          <p:nvPr>
            <p:ph type="title"/>
          </p:nvPr>
        </p:nvSpPr>
        <p:spPr/>
        <p:txBody>
          <a:bodyPr/>
          <a:lstStyle/>
          <a:p>
            <a:r>
              <a:rPr lang="en-US" dirty="0"/>
              <a:t>Working with Functions (4 of 4)</a:t>
            </a:r>
          </a:p>
        </p:txBody>
      </p:sp>
      <p:sp>
        <p:nvSpPr>
          <p:cNvPr id="3" name="Text Placeholder 2">
            <a:extLst>
              <a:ext uri="{FF2B5EF4-FFF2-40B4-BE49-F238E27FC236}">
                <a16:creationId xmlns:a16="http://schemas.microsoft.com/office/drawing/2014/main" id="{2AC122AD-8387-1645-8D8E-4B5B88CA1401}"/>
              </a:ext>
            </a:extLst>
          </p:cNvPr>
          <p:cNvSpPr>
            <a:spLocks noGrp="1"/>
          </p:cNvSpPr>
          <p:nvPr>
            <p:ph type="body" sz="quarter" idx="17"/>
          </p:nvPr>
        </p:nvSpPr>
        <p:spPr/>
        <p:txBody>
          <a:bodyPr/>
          <a:lstStyle/>
          <a:p>
            <a:r>
              <a:rPr lang="en-US" dirty="0"/>
              <a:t>Calling a function</a:t>
            </a:r>
          </a:p>
          <a:p>
            <a:pPr lvl="1"/>
            <a:r>
              <a:rPr lang="en-US" dirty="0"/>
              <a:t>JavaScript expression for </a:t>
            </a:r>
            <a:r>
              <a:rPr lang="en-US" b="1" dirty="0">
                <a:solidFill>
                  <a:srgbClr val="004A78"/>
                </a:solidFill>
              </a:rPr>
              <a:t>calling</a:t>
            </a:r>
            <a:r>
              <a:rPr lang="en-US" dirty="0"/>
              <a:t> a function:</a:t>
            </a:r>
            <a:br>
              <a:rPr lang="en-US" dirty="0"/>
            </a:b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paramValues</a:t>
            </a:r>
            <a:r>
              <a:rPr lang="en-US" dirty="0">
                <a:latin typeface="Courier New" panose="02070309020205020404" pitchFamily="49" charset="0"/>
                <a:cs typeface="Courier New" panose="02070309020205020404" pitchFamily="49" charset="0"/>
              </a:rPr>
              <a:t>);</a:t>
            </a:r>
          </a:p>
          <a:p>
            <a:pPr lvl="1"/>
            <a:r>
              <a:rPr lang="en-US" dirty="0" err="1"/>
              <a:t>paramValues</a:t>
            </a:r>
            <a:r>
              <a:rPr lang="en-US" dirty="0"/>
              <a:t> passed to a function are the </a:t>
            </a:r>
            <a:r>
              <a:rPr lang="en-US" b="1" dirty="0">
                <a:solidFill>
                  <a:srgbClr val="004A78"/>
                </a:solidFill>
              </a:rPr>
              <a:t>arguments</a:t>
            </a:r>
            <a:r>
              <a:rPr lang="en-US" dirty="0"/>
              <a:t> (</a:t>
            </a:r>
            <a:r>
              <a:rPr lang="en-US" b="1" dirty="0">
                <a:solidFill>
                  <a:srgbClr val="004A78"/>
                </a:solidFill>
              </a:rPr>
              <a:t>actual parameters</a:t>
            </a:r>
            <a:r>
              <a:rPr lang="en-US" dirty="0"/>
              <a:t>) </a:t>
            </a:r>
          </a:p>
          <a:p>
            <a:r>
              <a:rPr lang="en-US" dirty="0"/>
              <a:t>Returning a value from a function</a:t>
            </a:r>
          </a:p>
          <a:p>
            <a:pPr lvl="1"/>
            <a:r>
              <a:rPr lang="en-US" dirty="0"/>
              <a:t>Syntax for a function that returns a value:</a:t>
            </a:r>
            <a:br>
              <a:rPr lang="en-US" dirty="0"/>
            </a:br>
            <a:r>
              <a:rPr lang="en-US" dirty="0">
                <a:latin typeface="Courier New" panose="02070309020205020404" pitchFamily="49" charset="0"/>
                <a:cs typeface="Courier New" panose="02070309020205020404" pitchFamily="49" charset="0"/>
              </a:rPr>
              <a:t>function </a:t>
            </a:r>
            <a:r>
              <a:rPr lang="en-US" i="1"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parameters</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return</a:t>
            </a:r>
            <a:r>
              <a:rPr lang="en-US" dirty="0"/>
              <a:t> statement ends execution and returns a single value</a:t>
            </a:r>
          </a:p>
        </p:txBody>
      </p:sp>
    </p:spTree>
    <p:extLst>
      <p:ext uri="{BB962C8B-B14F-4D97-AF65-F5344CB8AC3E}">
        <p14:creationId xmlns:p14="http://schemas.microsoft.com/office/powerpoint/2010/main" val="201607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A0-770E-4D4C-AC5F-A2D625C7FFEA}"/>
              </a:ext>
            </a:extLst>
          </p:cNvPr>
          <p:cNvSpPr>
            <a:spLocks noGrp="1"/>
          </p:cNvSpPr>
          <p:nvPr>
            <p:ph type="title"/>
          </p:nvPr>
        </p:nvSpPr>
        <p:spPr/>
        <p:txBody>
          <a:bodyPr/>
          <a:lstStyle/>
          <a:p>
            <a:r>
              <a:rPr lang="en-US" dirty="0"/>
              <a:t>Managing Events with Functions (1 of 3)</a:t>
            </a:r>
          </a:p>
        </p:txBody>
      </p:sp>
      <p:sp>
        <p:nvSpPr>
          <p:cNvPr id="3" name="Text Placeholder 2">
            <a:extLst>
              <a:ext uri="{FF2B5EF4-FFF2-40B4-BE49-F238E27FC236}">
                <a16:creationId xmlns:a16="http://schemas.microsoft.com/office/drawing/2014/main" id="{44E86596-60A1-6744-ADE5-B60787D58E76}"/>
              </a:ext>
            </a:extLst>
          </p:cNvPr>
          <p:cNvSpPr>
            <a:spLocks noGrp="1"/>
          </p:cNvSpPr>
          <p:nvPr>
            <p:ph type="body" sz="quarter" idx="17"/>
          </p:nvPr>
        </p:nvSpPr>
        <p:spPr/>
        <p:txBody>
          <a:bodyPr/>
          <a:lstStyle/>
          <a:p>
            <a:r>
              <a:rPr lang="en-US" dirty="0"/>
              <a:t>Using event handlers</a:t>
            </a:r>
          </a:p>
          <a:p>
            <a:pPr lvl="1"/>
            <a:r>
              <a:rPr lang="en-US" dirty="0"/>
              <a:t>Most direct method of associating a function with an event</a:t>
            </a:r>
          </a:p>
          <a:p>
            <a:pPr lvl="1"/>
            <a:r>
              <a:rPr lang="en-US" dirty="0"/>
              <a:t>Drawback: places JavaScript code in the HTML file</a:t>
            </a:r>
          </a:p>
          <a:p>
            <a:pPr lvl="1"/>
            <a:r>
              <a:rPr lang="en-US" dirty="0"/>
              <a:t>Syntax for creating an event handler as an attribute of the HTML element:</a:t>
            </a:r>
            <a:br>
              <a:rPr lang="en-US" dirty="0"/>
            </a:br>
            <a:r>
              <a:rPr lang="en-US" dirty="0">
                <a:latin typeface="Courier New" panose="02070309020205020404" pitchFamily="49" charset="0"/>
                <a:cs typeface="Courier New" panose="02070309020205020404" pitchFamily="49" charset="0"/>
              </a:rPr>
              <a:t>&lt;</a:t>
            </a:r>
            <a:r>
              <a:rPr lang="en-US" i="1" dirty="0" err="1">
                <a:latin typeface="Courier New" panose="02070309020205020404" pitchFamily="49" charset="0"/>
                <a:cs typeface="Courier New" panose="02070309020205020404" pitchFamily="49" charset="0"/>
              </a:rPr>
              <a:t>elem</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onevent</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"&gt;</a:t>
            </a:r>
          </a:p>
          <a:p>
            <a:r>
              <a:rPr lang="en-US" dirty="0"/>
              <a:t>Events as object properties</a:t>
            </a:r>
          </a:p>
          <a:p>
            <a:pPr lvl="1"/>
            <a:r>
              <a:rPr lang="en-US" dirty="0"/>
              <a:t>Places the event handler within the JavaScript code file</a:t>
            </a:r>
          </a:p>
          <a:p>
            <a:pPr lvl="1"/>
            <a:r>
              <a:rPr lang="en-US" dirty="0"/>
              <a:t>Can only specify function name, not parameter values</a:t>
            </a:r>
          </a:p>
          <a:p>
            <a:pPr lvl="1"/>
            <a:r>
              <a:rPr lang="en-US" dirty="0"/>
              <a:t>Only one function can handle an event at a time</a:t>
            </a:r>
          </a:p>
          <a:p>
            <a:pPr lvl="1"/>
            <a:r>
              <a:rPr lang="en-US" dirty="0"/>
              <a:t>Syntax for an event as an object property:</a:t>
            </a:r>
            <a:br>
              <a:rPr lang="en-US" dirty="0"/>
            </a:br>
            <a:r>
              <a:rPr lang="en-US" i="1" dirty="0" err="1">
                <a:latin typeface="Courier New" panose="02070309020205020404" pitchFamily="49" charset="0"/>
                <a:cs typeface="Courier New" panose="02070309020205020404" pitchFamily="49" charset="0"/>
              </a:rPr>
              <a:t>object</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onevent</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248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E581-CF95-0448-9B2E-5E6106441E4F}"/>
              </a:ext>
            </a:extLst>
          </p:cNvPr>
          <p:cNvSpPr>
            <a:spLocks noGrp="1"/>
          </p:cNvSpPr>
          <p:nvPr>
            <p:ph type="title"/>
          </p:nvPr>
        </p:nvSpPr>
        <p:spPr/>
        <p:txBody>
          <a:bodyPr/>
          <a:lstStyle/>
          <a:p>
            <a:r>
              <a:rPr lang="en-US" dirty="0"/>
              <a:t>Managing Events with Functions (2 of 3)</a:t>
            </a:r>
          </a:p>
        </p:txBody>
      </p:sp>
      <p:sp>
        <p:nvSpPr>
          <p:cNvPr id="3" name="Text Placeholder 2">
            <a:extLst>
              <a:ext uri="{FF2B5EF4-FFF2-40B4-BE49-F238E27FC236}">
                <a16:creationId xmlns:a16="http://schemas.microsoft.com/office/drawing/2014/main" id="{2F1727F0-51FF-2C41-BF0C-B47455C071FF}"/>
              </a:ext>
            </a:extLst>
          </p:cNvPr>
          <p:cNvSpPr>
            <a:spLocks noGrp="1"/>
          </p:cNvSpPr>
          <p:nvPr>
            <p:ph type="body" sz="quarter" idx="17"/>
          </p:nvPr>
        </p:nvSpPr>
        <p:spPr/>
        <p:txBody>
          <a:bodyPr/>
          <a:lstStyle/>
          <a:p>
            <a:r>
              <a:rPr lang="en-US" dirty="0"/>
              <a:t>Event listeners</a:t>
            </a:r>
          </a:p>
          <a:p>
            <a:pPr lvl="1"/>
            <a:r>
              <a:rPr lang="en-US" dirty="0"/>
              <a:t>An </a:t>
            </a:r>
            <a:r>
              <a:rPr lang="en-US" b="1" dirty="0">
                <a:solidFill>
                  <a:srgbClr val="004A78"/>
                </a:solidFill>
              </a:rPr>
              <a:t>event listener </a:t>
            </a:r>
            <a:r>
              <a:rPr lang="en-US" dirty="0"/>
              <a:t>listens for an event as it propagates through a web page, during either:</a:t>
            </a:r>
          </a:p>
          <a:p>
            <a:pPr lvl="2"/>
            <a:r>
              <a:rPr lang="en-US" dirty="0"/>
              <a:t>The </a:t>
            </a:r>
            <a:r>
              <a:rPr lang="en-US" b="1" dirty="0">
                <a:solidFill>
                  <a:srgbClr val="004A78"/>
                </a:solidFill>
              </a:rPr>
              <a:t>capture phase </a:t>
            </a:r>
            <a:r>
              <a:rPr lang="en-US" dirty="0"/>
              <a:t>(event moves down the object hierarchy) or</a:t>
            </a:r>
          </a:p>
          <a:p>
            <a:pPr lvl="2"/>
            <a:r>
              <a:rPr lang="en-US" dirty="0"/>
              <a:t>The </a:t>
            </a:r>
            <a:r>
              <a:rPr lang="en-US" b="1" dirty="0">
                <a:solidFill>
                  <a:srgbClr val="004A78"/>
                </a:solidFill>
              </a:rPr>
              <a:t>bubbling phase </a:t>
            </a:r>
            <a:r>
              <a:rPr lang="en-US" dirty="0"/>
              <a:t>(event moves back up the object hierarchy)</a:t>
            </a:r>
          </a:p>
          <a:p>
            <a:pPr lvl="1"/>
            <a:r>
              <a:rPr lang="en-US" dirty="0"/>
              <a:t>Can attach multiple functions to the same event</a:t>
            </a:r>
          </a:p>
          <a:p>
            <a:pPr lvl="1"/>
            <a:r>
              <a:rPr lang="en-US" dirty="0"/>
              <a:t>Syntax for method that attaches an event listener to an object:</a:t>
            </a:r>
            <a:br>
              <a:rPr lang="en-US" dirty="0"/>
            </a:br>
            <a:r>
              <a:rPr lang="en-US" i="1" dirty="0" err="1">
                <a:latin typeface="Courier New" panose="02070309020205020404" pitchFamily="49" charset="0"/>
                <a:cs typeface="Courier New" panose="02070309020205020404" pitchFamily="49" charset="0"/>
              </a:rPr>
              <a:t>object</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event</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function</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capture</a:t>
            </a:r>
            <a:r>
              <a:rPr lang="en-US" dirty="0">
                <a:latin typeface="Courier New" panose="02070309020205020404" pitchFamily="49" charset="0"/>
                <a:cs typeface="Courier New" panose="02070309020205020404" pitchFamily="49" charset="0"/>
              </a:rPr>
              <a:t>)</a:t>
            </a:r>
          </a:p>
          <a:p>
            <a:r>
              <a:rPr lang="en-US" dirty="0"/>
              <a:t>Events and anonymous functions</a:t>
            </a:r>
          </a:p>
          <a:p>
            <a:pPr lvl="1"/>
            <a:r>
              <a:rPr lang="en-US" dirty="0"/>
              <a:t>Include entire structure of anonymous function in place of function name in an event handler or event listener</a:t>
            </a:r>
          </a:p>
          <a:p>
            <a:pPr lvl="1"/>
            <a:r>
              <a:rPr lang="en-US" dirty="0"/>
              <a:t>Can pass in parameter values with this approach</a:t>
            </a:r>
          </a:p>
        </p:txBody>
      </p:sp>
    </p:spTree>
    <p:extLst>
      <p:ext uri="{BB962C8B-B14F-4D97-AF65-F5344CB8AC3E}">
        <p14:creationId xmlns:p14="http://schemas.microsoft.com/office/powerpoint/2010/main" val="297940928"/>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3824</Words>
  <Application>Microsoft Office PowerPoint</Application>
  <PresentationFormat>Widescreen</PresentationFormat>
  <Paragraphs>452</Paragraphs>
  <Slides>50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vt:lpstr>
      <vt:lpstr>Calibri</vt:lpstr>
      <vt:lpstr>Courier New</vt:lpstr>
      <vt:lpstr>Helvetica</vt:lpstr>
      <vt:lpstr>Open Sans</vt:lpstr>
      <vt:lpstr>Summer Font</vt:lpstr>
      <vt:lpstr>Office Theme</vt:lpstr>
      <vt:lpstr>JavaScript for Web Warriors, 7e  Chapter 2: Working with Functions, Data Types, and Operators</vt:lpstr>
      <vt:lpstr>Chapter Objectives (1 of 2)</vt:lpstr>
      <vt:lpstr>Chapter Objectives (2 of 2)</vt:lpstr>
      <vt:lpstr>Working with Functions (1 of 4)</vt:lpstr>
      <vt:lpstr>Working with Functions (2 of 4)</vt:lpstr>
      <vt:lpstr>Working with Functions (3 of 4)</vt:lpstr>
      <vt:lpstr>Working with Functions (4 of 4)</vt:lpstr>
      <vt:lpstr>Managing Events with Functions (1 of 3)</vt:lpstr>
      <vt:lpstr>Managing Events with Functions (2 of 3)</vt:lpstr>
      <vt:lpstr>Managing Events with Functions (3 of 3)</vt:lpstr>
      <vt:lpstr>Using Built-in JavaScript Functions (1 of 2)</vt:lpstr>
      <vt:lpstr>Using Built-in JavaScript Functions (2 of 2)</vt:lpstr>
      <vt:lpstr>Understanding Variable Scope (1 of 3)</vt:lpstr>
      <vt:lpstr>Understanding Variable Scope (2 of 3)</vt:lpstr>
      <vt:lpstr>Understanding Variable Scope (3 of 3)</vt:lpstr>
      <vt:lpstr>Activity 2.1: Knowledge Check</vt:lpstr>
      <vt:lpstr>Activity 2.1: Knowledge Check Answers (1 of 2)</vt:lpstr>
      <vt:lpstr>Activity 2.1: Knowledge Check Answers (2 of 2)</vt:lpstr>
      <vt:lpstr>Working with Data Types (1 of 6)</vt:lpstr>
      <vt:lpstr>Working with Data Types (2 of 6)</vt:lpstr>
      <vt:lpstr>Working with Data Types (3 of 6)</vt:lpstr>
      <vt:lpstr>Working with Data Types (4 of 6)</vt:lpstr>
      <vt:lpstr>Working with Data Types (5 of 6)</vt:lpstr>
      <vt:lpstr>Working with Data Types (6 of 6)</vt:lpstr>
      <vt:lpstr>Using Operators to Build Expressions (1 of 9)</vt:lpstr>
      <vt:lpstr>Using Operators to Build Expressions (2 of 9)</vt:lpstr>
      <vt:lpstr>Using Operators to Build Expressions (3 of 9)</vt:lpstr>
      <vt:lpstr>Using Operators to Build Expressions (4 of 9)</vt:lpstr>
      <vt:lpstr>Using Operators to Build Expressions (5 of 9)</vt:lpstr>
      <vt:lpstr>Using Operators to Build Expressions (6 of 9)</vt:lpstr>
      <vt:lpstr>Using Operators to Build Expressions (7 of 9)</vt:lpstr>
      <vt:lpstr>Using Operators to Build Expressions (8 of 9)</vt:lpstr>
      <vt:lpstr>Using Operators to Build Expressions (9 of 9)</vt:lpstr>
      <vt:lpstr>Activity 2.2: Think, Pair, and Share</vt:lpstr>
      <vt:lpstr>Understanding Operator Precedence (1 of 3)</vt:lpstr>
      <vt:lpstr>Understanding Operator Precedence (2 of 3)</vt:lpstr>
      <vt:lpstr>Understanding Operator Precedence (3 of 3)</vt:lpstr>
      <vt:lpstr>Using Expressions with Web Form Controls  (1 of 7)</vt:lpstr>
      <vt:lpstr>Using Expressions with Web Form Controls  (2 of 7)</vt:lpstr>
      <vt:lpstr>Using Expressions with Web Form Controls  (3 of 7)</vt:lpstr>
      <vt:lpstr>Using Expressions with Web Form Controls  (4 of 7)</vt:lpstr>
      <vt:lpstr>Using Expressions with Web Form Controls  (5 of 7)</vt:lpstr>
      <vt:lpstr>Using Expressions with Web Form Controls  (6 of 7)</vt:lpstr>
      <vt:lpstr>Using Expressions with Web Form Controls  (7 of 7)</vt:lpstr>
      <vt:lpstr>Locating Errors with the Browser Console (1 of 3)</vt:lpstr>
      <vt:lpstr>Locating Errors with the Browser Console (2 of 3)</vt:lpstr>
      <vt:lpstr>Locating Errors with the Browser Console (3 of 3)</vt:lpstr>
      <vt:lpstr>Activity 2.3: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2021-06-16T16:00:09Z</dcterms:created>
  <dcterms:modified xsi:type="dcterms:W3CDTF">2021-07-30T17:43:35Z</dcterms:modified>
</cp:coreProperties>
</file>